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76" r:id="rId3"/>
    <p:sldId id="278" r:id="rId4"/>
    <p:sldId id="275" r:id="rId5"/>
    <p:sldId id="256" r:id="rId6"/>
    <p:sldId id="257" r:id="rId7"/>
    <p:sldId id="258" r:id="rId8"/>
    <p:sldId id="259" r:id="rId9"/>
    <p:sldId id="260" r:id="rId10"/>
    <p:sldId id="261" r:id="rId11"/>
    <p:sldId id="262" r:id="rId12"/>
    <p:sldId id="263" r:id="rId13"/>
    <p:sldId id="279" r:id="rId14"/>
    <p:sldId id="266" r:id="rId15"/>
    <p:sldId id="268" r:id="rId16"/>
    <p:sldId id="277" r:id="rId17"/>
    <p:sldId id="269" r:id="rId18"/>
    <p:sldId id="270" r:id="rId19"/>
    <p:sldId id="271" r:id="rId20"/>
    <p:sldId id="272" r:id="rId21"/>
    <p:sldId id="273" r:id="rId22"/>
    <p:sldId id="27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590" autoAdjust="0"/>
  </p:normalViewPr>
  <p:slideViewPr>
    <p:cSldViewPr>
      <p:cViewPr varScale="1">
        <p:scale>
          <a:sx n="71" d="100"/>
          <a:sy n="71" d="100"/>
        </p:scale>
        <p:origin x="-79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FC1128B-5A30-4B1A-8F75-CEB732B79D70}" type="datetimeFigureOut">
              <a:rPr lang="en-CA" smtClean="0"/>
              <a:t>29/05/2012</a:t>
            </a:fld>
            <a:endParaRPr lang="en-CA"/>
          </a:p>
        </p:txBody>
      </p:sp>
      <p:sp>
        <p:nvSpPr>
          <p:cNvPr id="17" name="Footer Placeholder 16"/>
          <p:cNvSpPr>
            <a:spLocks noGrp="1"/>
          </p:cNvSpPr>
          <p:nvPr>
            <p:ph type="ftr" sz="quarter" idx="11"/>
          </p:nvPr>
        </p:nvSpPr>
        <p:spPr/>
        <p:txBody>
          <a:bodyPr/>
          <a:lstStyle/>
          <a:p>
            <a:endParaRPr lang="en-CA"/>
          </a:p>
        </p:txBody>
      </p:sp>
      <p:sp>
        <p:nvSpPr>
          <p:cNvPr id="29" name="Slide Number Placeholder 28"/>
          <p:cNvSpPr>
            <a:spLocks noGrp="1"/>
          </p:cNvSpPr>
          <p:nvPr>
            <p:ph type="sldNum" sz="quarter" idx="12"/>
          </p:nvPr>
        </p:nvSpPr>
        <p:spPr/>
        <p:txBody>
          <a:bodyPr/>
          <a:lstStyle/>
          <a:p>
            <a:fld id="{84394621-4D1A-40AE-9653-89E1E05F1A3A}" type="slidenum">
              <a:rPr lang="en-CA" smtClean="0"/>
              <a:t>‹#›</a:t>
            </a:fld>
            <a:endParaRPr lang="en-CA"/>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C1128B-5A30-4B1A-8F75-CEB732B79D70}" type="datetimeFigureOut">
              <a:rPr lang="en-CA" smtClean="0"/>
              <a:t>29/05/2012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4394621-4D1A-40AE-9653-89E1E05F1A3A}"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C1128B-5A30-4B1A-8F75-CEB732B79D70}" type="datetimeFigureOut">
              <a:rPr lang="en-CA" smtClean="0"/>
              <a:t>29/05/2012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4394621-4D1A-40AE-9653-89E1E05F1A3A}"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C1128B-5A30-4B1A-8F75-CEB732B79D70}" type="datetimeFigureOut">
              <a:rPr lang="en-CA" smtClean="0"/>
              <a:t>29/05/2012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4394621-4D1A-40AE-9653-89E1E05F1A3A}"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FC1128B-5A30-4B1A-8F75-CEB732B79D70}" type="datetimeFigureOut">
              <a:rPr lang="en-CA" smtClean="0"/>
              <a:t>29/05/2012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7924800" y="6416675"/>
            <a:ext cx="762000" cy="365125"/>
          </a:xfrm>
        </p:spPr>
        <p:txBody>
          <a:bodyPr/>
          <a:lstStyle/>
          <a:p>
            <a:fld id="{84394621-4D1A-40AE-9653-89E1E05F1A3A}"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FC1128B-5A30-4B1A-8F75-CEB732B79D70}" type="datetimeFigureOut">
              <a:rPr lang="en-CA" smtClean="0"/>
              <a:t>29/05/2012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4394621-4D1A-40AE-9653-89E1E05F1A3A}"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FC1128B-5A30-4B1A-8F75-CEB732B79D70}" type="datetimeFigureOut">
              <a:rPr lang="en-CA" smtClean="0"/>
              <a:t>29/05/2012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4394621-4D1A-40AE-9653-89E1E05F1A3A}"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FC1128B-5A30-4B1A-8F75-CEB732B79D70}" type="datetimeFigureOut">
              <a:rPr lang="en-CA" smtClean="0"/>
              <a:t>29/05/2012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4394621-4D1A-40AE-9653-89E1E05F1A3A}"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C1128B-5A30-4B1A-8F75-CEB732B79D70}" type="datetimeFigureOut">
              <a:rPr lang="en-CA" smtClean="0"/>
              <a:t>29/05/2012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4394621-4D1A-40AE-9653-89E1E05F1A3A}"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FC1128B-5A30-4B1A-8F75-CEB732B79D70}" type="datetimeFigureOut">
              <a:rPr lang="en-CA" smtClean="0"/>
              <a:t>29/05/2012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4394621-4D1A-40AE-9653-89E1E05F1A3A}"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FC1128B-5A30-4B1A-8F75-CEB732B79D70}" type="datetimeFigureOut">
              <a:rPr lang="en-CA" smtClean="0"/>
              <a:t>29/05/2012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4394621-4D1A-40AE-9653-89E1E05F1A3A}"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FC1128B-5A30-4B1A-8F75-CEB732B79D70}" type="datetimeFigureOut">
              <a:rPr lang="en-CA" smtClean="0"/>
              <a:t>29/05/2012</a:t>
            </a:fld>
            <a:endParaRPr lang="en-CA"/>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CA"/>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4394621-4D1A-40AE-9653-89E1E05F1A3A}"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solidFill>
            <a:schemeClr val="accent1">
              <a:lumMod val="50000"/>
            </a:schemeClr>
          </a:soli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 TO REALITY</a:t>
            </a:r>
            <a:endParaRPr lang="en-C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95561" y="1628800"/>
            <a:ext cx="4148647" cy="4222177"/>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1691" y="1411858"/>
            <a:ext cx="1730028" cy="1730028"/>
          </a:xfrm>
          <a:prstGeom prst="rect">
            <a:avLst/>
          </a:prstGeom>
        </p:spPr>
      </p:pic>
    </p:spTree>
    <p:extLst>
      <p:ext uri="{BB962C8B-B14F-4D97-AF65-F5344CB8AC3E}">
        <p14:creationId xmlns:p14="http://schemas.microsoft.com/office/powerpoint/2010/main" val="30364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DELIVERING THE PRODCUT TO THE CUSTOMER</a:t>
            </a:r>
            <a:endParaRPr lang="en-C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2863" y="1484784"/>
            <a:ext cx="6297489" cy="3787789"/>
          </a:xfrm>
        </p:spPr>
      </p:pic>
      <p:sp>
        <p:nvSpPr>
          <p:cNvPr id="6" name="TextBox 5"/>
          <p:cNvSpPr txBox="1"/>
          <p:nvPr/>
        </p:nvSpPr>
        <p:spPr>
          <a:xfrm>
            <a:off x="827584" y="5445225"/>
            <a:ext cx="7560840" cy="1015663"/>
          </a:xfrm>
          <a:prstGeom prst="rect">
            <a:avLst/>
          </a:prstGeom>
          <a:noFill/>
        </p:spPr>
        <p:txBody>
          <a:bodyPr wrap="square" rtlCol="0">
            <a:spAutoFit/>
          </a:bodyPr>
          <a:lstStyle/>
          <a:p>
            <a:r>
              <a:rPr lang="en-US" sz="2000" dirty="0" smtClean="0">
                <a:latin typeface="Aharoni" pitchFamily="2" charset="-79"/>
                <a:cs typeface="Aharoni" pitchFamily="2" charset="-79"/>
              </a:rPr>
              <a:t>Manufacturing and Marketing work with the distribution channels to optimize inventory and deliver the product to the customers.</a:t>
            </a:r>
            <a:endParaRPr lang="en-CA" sz="2000" dirty="0">
              <a:latin typeface="Aharoni" pitchFamily="2" charset="-79"/>
              <a:cs typeface="Aharoni" pitchFamily="2" charset="-79"/>
            </a:endParaRPr>
          </a:p>
        </p:txBody>
      </p:sp>
    </p:spTree>
    <p:extLst>
      <p:ext uri="{BB962C8B-B14F-4D97-AF65-F5344CB8AC3E}">
        <p14:creationId xmlns:p14="http://schemas.microsoft.com/office/powerpoint/2010/main" val="3463279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ALL TOGETHER</a:t>
            </a:r>
            <a:endParaRPr lang="en-C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34598" y="1603422"/>
            <a:ext cx="5010571" cy="5065938"/>
          </a:xfrm>
        </p:spPr>
      </p:pic>
    </p:spTree>
    <p:extLst>
      <p:ext uri="{BB962C8B-B14F-4D97-AF65-F5344CB8AC3E}">
        <p14:creationId xmlns:p14="http://schemas.microsoft.com/office/powerpoint/2010/main" val="3460008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THING THAT MAKES IT ALL WORK $$$$</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0998" y="1607962"/>
            <a:ext cx="5007266" cy="5061398"/>
          </a:xfrm>
        </p:spPr>
      </p:pic>
    </p:spTree>
    <p:extLst>
      <p:ext uri="{BB962C8B-B14F-4D97-AF65-F5344CB8AC3E}">
        <p14:creationId xmlns:p14="http://schemas.microsoft.com/office/powerpoint/2010/main" val="3572171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CA" dirty="0"/>
          </a:p>
        </p:txBody>
      </p:sp>
      <p:sp>
        <p:nvSpPr>
          <p:cNvPr id="3" name="Content Placeholder 2"/>
          <p:cNvSpPr>
            <a:spLocks noGrp="1"/>
          </p:cNvSpPr>
          <p:nvPr>
            <p:ph idx="1"/>
          </p:nvPr>
        </p:nvSpPr>
        <p:spPr>
          <a:xfrm>
            <a:off x="323528" y="1600200"/>
            <a:ext cx="8712968" cy="4709160"/>
          </a:xfrm>
        </p:spPr>
        <p:txBody>
          <a:bodyPr/>
          <a:lstStyle/>
          <a:p>
            <a:r>
              <a:rPr lang="en-US" dirty="0" smtClean="0"/>
              <a:t>Mifarm.ag Management Inc.</a:t>
            </a:r>
          </a:p>
          <a:p>
            <a:r>
              <a:rPr lang="en-US" dirty="0" smtClean="0"/>
              <a:t>Started 2 years ago after a year of research</a:t>
            </a:r>
          </a:p>
          <a:p>
            <a:r>
              <a:rPr lang="en-US" dirty="0" smtClean="0"/>
              <a:t>$800K R&amp;D expenses to date</a:t>
            </a:r>
          </a:p>
          <a:p>
            <a:r>
              <a:rPr lang="en-US" dirty="0" smtClean="0"/>
              <a:t>A </a:t>
            </a:r>
            <a:r>
              <a:rPr lang="en-US" dirty="0"/>
              <a:t>large public </a:t>
            </a:r>
            <a:r>
              <a:rPr lang="en-US" dirty="0" smtClean="0"/>
              <a:t>agribusiness invested initial $400K</a:t>
            </a:r>
          </a:p>
          <a:p>
            <a:r>
              <a:rPr lang="en-US" dirty="0" smtClean="0"/>
              <a:t>First installation 1 year later</a:t>
            </a:r>
          </a:p>
          <a:p>
            <a:r>
              <a:rPr lang="en-US" dirty="0" smtClean="0"/>
              <a:t>Product launch at </a:t>
            </a:r>
            <a:r>
              <a:rPr lang="en-US" dirty="0" err="1" smtClean="0"/>
              <a:t>Farmtech</a:t>
            </a:r>
            <a:r>
              <a:rPr lang="en-US" dirty="0" smtClean="0"/>
              <a:t> conference in January</a:t>
            </a:r>
          </a:p>
          <a:p>
            <a:r>
              <a:rPr lang="en-US" dirty="0" smtClean="0"/>
              <a:t>$500k invested by farmers</a:t>
            </a:r>
          </a:p>
          <a:p>
            <a:r>
              <a:rPr lang="en-US" dirty="0" smtClean="0"/>
              <a:t>$750k assistance from </a:t>
            </a:r>
            <a:r>
              <a:rPr lang="en-CA" dirty="0"/>
              <a:t>Agriculture and </a:t>
            </a:r>
            <a:r>
              <a:rPr lang="en-CA" dirty="0" err="1"/>
              <a:t>Agri</a:t>
            </a:r>
            <a:r>
              <a:rPr lang="en-CA" dirty="0"/>
              <a:t>-Food Canada</a:t>
            </a:r>
            <a:endParaRPr lang="en-US" dirty="0"/>
          </a:p>
          <a:p>
            <a:endParaRPr lang="en-CA" dirty="0"/>
          </a:p>
        </p:txBody>
      </p:sp>
    </p:spTree>
    <p:extLst>
      <p:ext uri="{BB962C8B-B14F-4D97-AF65-F5344CB8AC3E}">
        <p14:creationId xmlns:p14="http://schemas.microsoft.com/office/powerpoint/2010/main" val="212397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40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0"/>
                            </p:stCondLst>
                            <p:childTnLst>
                              <p:par>
                                <p:cTn id="15" presetID="2" presetClass="entr" presetSubtype="4" fill="hold" grpId="0" nodeType="afterEffect">
                                  <p:stCondLst>
                                    <p:cond delay="40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9500"/>
                            </p:stCondLst>
                            <p:childTnLst>
                              <p:par>
                                <p:cTn id="20" presetID="2" presetClass="entr" presetSubtype="4" fill="hold" grpId="0" nodeType="afterEffect">
                                  <p:stCondLst>
                                    <p:cond delay="400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4000"/>
                            </p:stCondLst>
                            <p:childTnLst>
                              <p:par>
                                <p:cTn id="25" presetID="2" presetClass="entr" presetSubtype="4" fill="hold" grpId="0" nodeType="afterEffect">
                                  <p:stCondLst>
                                    <p:cond delay="400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8500"/>
                            </p:stCondLst>
                            <p:childTnLst>
                              <p:par>
                                <p:cTn id="30" presetID="2" presetClass="entr" presetSubtype="4" fill="hold" grpId="0" nodeType="afterEffect">
                                  <p:stCondLst>
                                    <p:cond delay="400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3000"/>
                            </p:stCondLst>
                            <p:childTnLst>
                              <p:par>
                                <p:cTn id="35" presetID="2" presetClass="entr" presetSubtype="4" fill="hold" grpId="0" nodeType="afterEffect">
                                  <p:stCondLst>
                                    <p:cond delay="400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27500"/>
                            </p:stCondLst>
                            <p:childTnLst>
                              <p:par>
                                <p:cTn id="40" presetID="2" presetClass="entr" presetSubtype="4" fill="hold" grpId="0" nodeType="afterEffect">
                                  <p:stCondLst>
                                    <p:cond delay="400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9"/>
            <a:ext cx="9144000" cy="6874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810000" y="2413001"/>
            <a:ext cx="1828800" cy="492443"/>
          </a:xfrm>
          <a:prstGeom prst="rect">
            <a:avLst/>
          </a:prstGeom>
          <a:noFill/>
        </p:spPr>
        <p:txBody>
          <a:bodyPr wrap="square" rtlCol="0">
            <a:spAutoFit/>
          </a:bodyPr>
          <a:lstStyle/>
          <a:p>
            <a:r>
              <a:rPr lang="en-US" sz="2600" b="1" dirty="0" smtClean="0">
                <a:solidFill>
                  <a:schemeClr val="bg1"/>
                </a:solidFill>
                <a:latin typeface="Univers LT Std 45 Light" pitchFamily="34" charset="0"/>
              </a:rPr>
              <a:t>your farm</a:t>
            </a:r>
            <a:endParaRPr lang="en-US" sz="2600" b="1" dirty="0">
              <a:solidFill>
                <a:schemeClr val="bg1"/>
              </a:solidFill>
              <a:latin typeface="Univers LT Std 45 Light" pitchFamily="34" charset="0"/>
            </a:endParaRPr>
          </a:p>
        </p:txBody>
      </p:sp>
      <p:sp>
        <p:nvSpPr>
          <p:cNvPr id="13" name="TextBox 12"/>
          <p:cNvSpPr txBox="1"/>
          <p:nvPr/>
        </p:nvSpPr>
        <p:spPr>
          <a:xfrm>
            <a:off x="5410200" y="2413001"/>
            <a:ext cx="3200400" cy="492443"/>
          </a:xfrm>
          <a:prstGeom prst="rect">
            <a:avLst/>
          </a:prstGeom>
          <a:noFill/>
        </p:spPr>
        <p:txBody>
          <a:bodyPr wrap="square" rtlCol="0">
            <a:spAutoFit/>
          </a:bodyPr>
          <a:lstStyle/>
          <a:p>
            <a:r>
              <a:rPr lang="en-US" sz="2600" b="1" dirty="0">
                <a:solidFill>
                  <a:schemeClr val="bg1"/>
                </a:solidFill>
                <a:latin typeface="Univers LT Std 45 Light" pitchFamily="34" charset="0"/>
              </a:rPr>
              <a:t>a</a:t>
            </a:r>
            <a:r>
              <a:rPr lang="en-US" sz="2600" b="1" dirty="0" smtClean="0">
                <a:solidFill>
                  <a:schemeClr val="bg1"/>
                </a:solidFill>
                <a:latin typeface="Univers LT Std 45 Light" pitchFamily="34" charset="0"/>
              </a:rPr>
              <a:t>t your fingertips</a:t>
            </a:r>
            <a:endParaRPr lang="en-US" sz="2600" b="1" dirty="0">
              <a:solidFill>
                <a:schemeClr val="bg1"/>
              </a:solidFill>
              <a:latin typeface="Univers LT Std 45 Light" pitchFamily="34" charset="0"/>
            </a:endParaRPr>
          </a:p>
        </p:txBody>
      </p:sp>
    </p:spTree>
    <p:extLst>
      <p:ext uri="{BB962C8B-B14F-4D97-AF65-F5344CB8AC3E}">
        <p14:creationId xmlns:p14="http://schemas.microsoft.com/office/powerpoint/2010/main" val="35370460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1000" tmFilter="0, 0; .2, .5; .8, .5; 1, 0"/>
                                        <p:tgtEl>
                                          <p:spTgt spid="7"/>
                                        </p:tgtEl>
                                      </p:cBhvr>
                                    </p:animEffect>
                                    <p:animScale>
                                      <p:cBhvr>
                                        <p:cTn id="7" dur="500" autoRev="1" fill="hold"/>
                                        <p:tgtEl>
                                          <p:spTgt spid="7"/>
                                        </p:tgtEl>
                                      </p:cBhvr>
                                      <p:by x="105000" y="105000"/>
                                    </p:animScale>
                                  </p:childTnLst>
                                </p:cTn>
                              </p:par>
                            </p:childTnLst>
                          </p:cTn>
                        </p:par>
                        <p:par>
                          <p:cTn id="8" fill="hold">
                            <p:stCondLst>
                              <p:cond delay="1000"/>
                            </p:stCondLst>
                            <p:childTnLst>
                              <p:par>
                                <p:cTn id="9" presetID="26" presetClass="emph" presetSubtype="0" fill="hold" grpId="0" nodeType="afterEffect">
                                  <p:stCondLst>
                                    <p:cond delay="300"/>
                                  </p:stCondLst>
                                  <p:childTnLst>
                                    <p:animEffect transition="out" filter="fade">
                                      <p:cBhvr>
                                        <p:cTn id="10" dur="1000" tmFilter="0, 0; .2, .5; .8, .5; 1, 0"/>
                                        <p:tgtEl>
                                          <p:spTgt spid="13"/>
                                        </p:tgtEl>
                                      </p:cBhvr>
                                    </p:animEffect>
                                    <p:animScale>
                                      <p:cBhvr>
                                        <p:cTn id="11" dur="50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PRODUCT DEVELOPMENT</a:t>
            </a:r>
            <a:endParaRPr lang="en-CA" dirty="0"/>
          </a:p>
        </p:txBody>
      </p:sp>
      <p:sp>
        <p:nvSpPr>
          <p:cNvPr id="5" name="TextBox 4"/>
          <p:cNvSpPr txBox="1"/>
          <p:nvPr/>
        </p:nvSpPr>
        <p:spPr>
          <a:xfrm>
            <a:off x="2051720" y="1268760"/>
            <a:ext cx="6480720" cy="2246769"/>
          </a:xfrm>
          <a:prstGeom prst="rect">
            <a:avLst/>
          </a:prstGeom>
          <a:noFill/>
        </p:spPr>
        <p:txBody>
          <a:bodyPr wrap="square" rtlCol="0">
            <a:spAutoFit/>
          </a:bodyPr>
          <a:lstStyle/>
          <a:p>
            <a:pPr marL="342900" indent="-342900">
              <a:buFont typeface="Arial" pitchFamily="34" charset="0"/>
              <a:buChar char="•"/>
            </a:pPr>
            <a:r>
              <a:rPr lang="en-US" sz="2000" dirty="0" smtClean="0">
                <a:latin typeface="Aharoni" pitchFamily="2" charset="-79"/>
                <a:cs typeface="Aharoni" pitchFamily="2" charset="-79"/>
              </a:rPr>
              <a:t>There is a need for farms to monitor various aspects of stored grain (mainly temperature).</a:t>
            </a:r>
          </a:p>
          <a:p>
            <a:pPr marL="342900" indent="-342900">
              <a:buFont typeface="Arial" pitchFamily="34" charset="0"/>
              <a:buChar char="•"/>
            </a:pPr>
            <a:r>
              <a:rPr lang="en-US" sz="2000" dirty="0" smtClean="0">
                <a:latin typeface="Aharoni" pitchFamily="2" charset="-79"/>
                <a:cs typeface="Aharoni" pitchFamily="2" charset="-79"/>
              </a:rPr>
              <a:t>An existing product allows the farmer to plug in a handheld instrument and view the temperature profile in a grain bin.</a:t>
            </a:r>
          </a:p>
          <a:p>
            <a:pPr marL="342900" indent="-342900">
              <a:buFont typeface="Arial" pitchFamily="34" charset="0"/>
              <a:buChar char="•"/>
            </a:pPr>
            <a:r>
              <a:rPr lang="en-US" sz="2000" dirty="0" smtClean="0">
                <a:latin typeface="Aharoni" pitchFamily="2" charset="-79"/>
                <a:cs typeface="Aharoni" pitchFamily="2" charset="-79"/>
              </a:rPr>
              <a:t>The problem is this just does not get done often enough to be effective. </a:t>
            </a:r>
            <a:endParaRPr lang="en-CA" sz="2000" dirty="0">
              <a:latin typeface="Aharoni" pitchFamily="2" charset="-79"/>
              <a:cs typeface="Aharoni" pitchFamily="2" charset="-79"/>
            </a:endParaRPr>
          </a:p>
        </p:txBody>
      </p:sp>
      <p:pic>
        <p:nvPicPr>
          <p:cNvPr id="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4293096"/>
            <a:ext cx="4457915" cy="2371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4293096"/>
            <a:ext cx="4464150" cy="2344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563677" y="3502749"/>
            <a:ext cx="7968763" cy="687323"/>
            <a:chOff x="563677" y="3606688"/>
            <a:chExt cx="7968763" cy="687323"/>
          </a:xfrm>
        </p:grpSpPr>
        <p:sp>
          <p:nvSpPr>
            <p:cNvPr id="2" name="Rectangle 1"/>
            <p:cNvSpPr/>
            <p:nvPr/>
          </p:nvSpPr>
          <p:spPr>
            <a:xfrm>
              <a:off x="5962506" y="3647680"/>
              <a:ext cx="2569934" cy="64633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SOLUTION</a:t>
              </a:r>
              <a:endParaRPr lang="en-US" sz="3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Rectangle 8"/>
            <p:cNvSpPr/>
            <p:nvPr/>
          </p:nvSpPr>
          <p:spPr>
            <a:xfrm>
              <a:off x="563677" y="3606688"/>
              <a:ext cx="2492990" cy="64633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PROBLEM</a:t>
              </a:r>
              <a:endParaRPr lang="en-US" sz="3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pSp>
      <p:pic>
        <p:nvPicPr>
          <p:cNvPr id="11"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86" y="1112484"/>
            <a:ext cx="1797418" cy="2244508"/>
          </a:xfrm>
          <a:prstGeom prst="rect">
            <a:avLst/>
          </a:prstGeom>
        </p:spPr>
      </p:pic>
    </p:spTree>
    <p:extLst>
      <p:ext uri="{BB962C8B-B14F-4D97-AF65-F5344CB8AC3E}">
        <p14:creationId xmlns:p14="http://schemas.microsoft.com/office/powerpoint/2010/main" val="245742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 presetClass="entr" presetSubtype="1"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3000" fill="hold"/>
                                        <p:tgtEl>
                                          <p:spTgt spid="7"/>
                                        </p:tgtEl>
                                        <p:attrNameLst>
                                          <p:attrName>ppt_x</p:attrName>
                                        </p:attrNameLst>
                                      </p:cBhvr>
                                      <p:tavLst>
                                        <p:tav tm="0">
                                          <p:val>
                                            <p:strVal val="#ppt_x"/>
                                          </p:val>
                                        </p:tav>
                                        <p:tav tm="100000">
                                          <p:val>
                                            <p:strVal val="#ppt_x"/>
                                          </p:val>
                                        </p:tav>
                                      </p:tavLst>
                                    </p:anim>
                                    <p:anim calcmode="lin" valueType="num">
                                      <p:cBhvr additive="base">
                                        <p:cTn id="10" dur="3000" fill="hold"/>
                                        <p:tgtEl>
                                          <p:spTgt spid="7"/>
                                        </p:tgtEl>
                                        <p:attrNameLst>
                                          <p:attrName>ppt_y</p:attrName>
                                        </p:attrNameLst>
                                      </p:cBhvr>
                                      <p:tavLst>
                                        <p:tav tm="0">
                                          <p:val>
                                            <p:strVal val="0-#ppt_h/2"/>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3000" fill="hold"/>
                                        <p:tgtEl>
                                          <p:spTgt spid="8"/>
                                        </p:tgtEl>
                                        <p:attrNameLst>
                                          <p:attrName>ppt_x</p:attrName>
                                        </p:attrNameLst>
                                      </p:cBhvr>
                                      <p:tavLst>
                                        <p:tav tm="0">
                                          <p:val>
                                            <p:strVal val="#ppt_x"/>
                                          </p:val>
                                        </p:tav>
                                        <p:tav tm="100000">
                                          <p:val>
                                            <p:strVal val="#ppt_x"/>
                                          </p:val>
                                        </p:tav>
                                      </p:tavLst>
                                    </p:anim>
                                    <p:anim calcmode="lin" valueType="num">
                                      <p:cBhvr additive="base">
                                        <p:cTn id="14" dur="3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256"/>
            <a:ext cx="8229600" cy="1143000"/>
          </a:xfrm>
        </p:spPr>
        <p:txBody>
          <a:bodyPr/>
          <a:lstStyle/>
          <a:p>
            <a:r>
              <a:rPr lang="en-US" dirty="0" smtClean="0"/>
              <a:t>TECHNOLOGY</a:t>
            </a:r>
            <a:endParaRPr lang="en-CA" dirty="0"/>
          </a:p>
        </p:txBody>
      </p:sp>
      <p:sp>
        <p:nvSpPr>
          <p:cNvPr id="5" name="TextBox 4"/>
          <p:cNvSpPr txBox="1"/>
          <p:nvPr/>
        </p:nvSpPr>
        <p:spPr>
          <a:xfrm>
            <a:off x="1187624" y="946463"/>
            <a:ext cx="6552728" cy="2554545"/>
          </a:xfrm>
          <a:prstGeom prst="rect">
            <a:avLst/>
          </a:prstGeom>
          <a:noFill/>
        </p:spPr>
        <p:txBody>
          <a:bodyPr wrap="square" rtlCol="0">
            <a:spAutoFit/>
          </a:bodyPr>
          <a:lstStyle/>
          <a:p>
            <a:r>
              <a:rPr lang="en-US" sz="2000" dirty="0" smtClean="0">
                <a:latin typeface="Aharoni" pitchFamily="2" charset="-79"/>
                <a:cs typeface="Aharoni" pitchFamily="2" charset="-79"/>
              </a:rPr>
              <a:t>ON-FARM STORED GRAIN NEEDS TO BE MONITORED</a:t>
            </a:r>
          </a:p>
          <a:p>
            <a:pPr marL="800100" lvl="1" indent="-342900">
              <a:buFont typeface="Arial" pitchFamily="34" charset="0"/>
              <a:buChar char="•"/>
            </a:pPr>
            <a:r>
              <a:rPr lang="en-US" sz="2000" dirty="0" smtClean="0">
                <a:latin typeface="Aharoni" pitchFamily="2" charset="-79"/>
                <a:cs typeface="Aharoni" pitchFamily="2" charset="-79"/>
              </a:rPr>
              <a:t>Damp grain reduces the value and can rot </a:t>
            </a:r>
          </a:p>
          <a:p>
            <a:pPr marL="800100" lvl="1" indent="-342900">
              <a:buFont typeface="Arial" pitchFamily="34" charset="0"/>
              <a:buChar char="•"/>
            </a:pPr>
            <a:r>
              <a:rPr lang="en-US" sz="2000" dirty="0" smtClean="0">
                <a:latin typeface="Aharoni" pitchFamily="2" charset="-79"/>
                <a:cs typeface="Aharoni" pitchFamily="2" charset="-79"/>
              </a:rPr>
              <a:t>Insect activity impacts stored grain</a:t>
            </a:r>
          </a:p>
          <a:p>
            <a:pPr marL="800100" lvl="1" indent="-342900">
              <a:buFont typeface="Arial" pitchFamily="34" charset="0"/>
              <a:buChar char="•"/>
            </a:pPr>
            <a:r>
              <a:rPr lang="en-US" sz="2000" dirty="0" smtClean="0">
                <a:latin typeface="Aharoni" pitchFamily="2" charset="-79"/>
                <a:cs typeface="Aharoni" pitchFamily="2" charset="-79"/>
              </a:rPr>
              <a:t>Quantity</a:t>
            </a:r>
          </a:p>
          <a:p>
            <a:pPr marL="800100" lvl="1" indent="-342900">
              <a:buFont typeface="Arial" pitchFamily="34" charset="0"/>
              <a:buChar char="•"/>
            </a:pPr>
            <a:r>
              <a:rPr lang="en-US" sz="2000" dirty="0" smtClean="0">
                <a:latin typeface="Aharoni" pitchFamily="2" charset="-79"/>
                <a:cs typeface="Aharoni" pitchFamily="2" charset="-79"/>
              </a:rPr>
              <a:t>Grade</a:t>
            </a:r>
          </a:p>
          <a:p>
            <a:pPr marL="342900" indent="-342900">
              <a:buFont typeface="Arial" pitchFamily="34" charset="0"/>
              <a:buChar char="•"/>
            </a:pPr>
            <a:endParaRPr lang="en-US" sz="2000" dirty="0" smtClean="0">
              <a:latin typeface="Aharoni" pitchFamily="2" charset="-79"/>
              <a:cs typeface="Aharoni" pitchFamily="2" charset="-79"/>
            </a:endParaRPr>
          </a:p>
          <a:p>
            <a:pPr marL="342900" indent="-342900">
              <a:buFont typeface="Arial" pitchFamily="34" charset="0"/>
              <a:buChar char="•"/>
            </a:pPr>
            <a:endParaRPr lang="en-US" sz="2000" dirty="0" smtClean="0">
              <a:latin typeface="Aharoni" pitchFamily="2" charset="-79"/>
              <a:cs typeface="Aharoni" pitchFamily="2" charset="-79"/>
            </a:endParaRPr>
          </a:p>
          <a:p>
            <a:pPr marL="342900" indent="-342900">
              <a:buFont typeface="Arial" pitchFamily="34" charset="0"/>
              <a:buChar char="•"/>
            </a:pPr>
            <a:endParaRPr lang="en-US" sz="2000" dirty="0" smtClean="0">
              <a:latin typeface="Aharoni" pitchFamily="2" charset="-79"/>
              <a:cs typeface="Aharoni" pitchFamily="2" charset="-79"/>
            </a:endParaRPr>
          </a:p>
        </p:txBody>
      </p:sp>
      <p:sp>
        <p:nvSpPr>
          <p:cNvPr id="3" name="TextBox 2"/>
          <p:cNvSpPr txBox="1"/>
          <p:nvPr/>
        </p:nvSpPr>
        <p:spPr>
          <a:xfrm>
            <a:off x="1187624" y="2513652"/>
            <a:ext cx="6408712" cy="3416320"/>
          </a:xfrm>
          <a:prstGeom prst="rect">
            <a:avLst/>
          </a:prstGeom>
          <a:noFill/>
        </p:spPr>
        <p:txBody>
          <a:bodyPr wrap="square" rtlCol="0">
            <a:spAutoFit/>
          </a:bodyPr>
          <a:lstStyle/>
          <a:p>
            <a:r>
              <a:rPr lang="en-US" sz="2800" dirty="0" smtClean="0">
                <a:latin typeface="Aharoni" pitchFamily="2" charset="-79"/>
                <a:cs typeface="Aharoni" pitchFamily="2" charset="-79"/>
              </a:rPr>
              <a:t>Sensors developed</a:t>
            </a:r>
          </a:p>
          <a:p>
            <a:pPr marL="914400" lvl="1" indent="-457200">
              <a:buFont typeface="Arial" pitchFamily="34" charset="0"/>
              <a:buChar char="•"/>
            </a:pPr>
            <a:r>
              <a:rPr lang="en-US" sz="2000" dirty="0" smtClean="0">
                <a:latin typeface="Aharoni" pitchFamily="2" charset="-79"/>
                <a:cs typeface="Aharoni" pitchFamily="2" charset="-79"/>
              </a:rPr>
              <a:t>Low cost temperature sensors</a:t>
            </a:r>
          </a:p>
          <a:p>
            <a:pPr marL="914400" lvl="1" indent="-457200">
              <a:buFont typeface="Arial" pitchFamily="34" charset="0"/>
              <a:buChar char="•"/>
            </a:pPr>
            <a:r>
              <a:rPr lang="en-US" sz="2000" dirty="0" smtClean="0">
                <a:latin typeface="Aharoni" pitchFamily="2" charset="-79"/>
                <a:cs typeface="Aharoni" pitchFamily="2" charset="-79"/>
              </a:rPr>
              <a:t>Support cable</a:t>
            </a:r>
          </a:p>
          <a:p>
            <a:pPr marL="914400" lvl="1" indent="-457200">
              <a:buFont typeface="Arial" pitchFamily="34" charset="0"/>
              <a:buChar char="•"/>
            </a:pPr>
            <a:r>
              <a:rPr lang="en-US" sz="2000" dirty="0" smtClean="0">
                <a:latin typeface="Aharoni" pitchFamily="2" charset="-79"/>
                <a:cs typeface="Aharoni" pitchFamily="2" charset="-79"/>
              </a:rPr>
              <a:t>Level sensor</a:t>
            </a:r>
          </a:p>
          <a:p>
            <a:pPr marL="914400" lvl="1" indent="-457200">
              <a:buFont typeface="Arial" pitchFamily="34" charset="0"/>
              <a:buChar char="•"/>
            </a:pPr>
            <a:r>
              <a:rPr lang="en-US" sz="2000" dirty="0" smtClean="0">
                <a:latin typeface="Aharoni" pitchFamily="2" charset="-79"/>
                <a:cs typeface="Aharoni" pitchFamily="2" charset="-79"/>
              </a:rPr>
              <a:t>Humidity sensor</a:t>
            </a:r>
          </a:p>
          <a:p>
            <a:pPr marL="914400" lvl="1" indent="-457200">
              <a:buFont typeface="Arial" pitchFamily="34" charset="0"/>
              <a:buChar char="•"/>
            </a:pPr>
            <a:r>
              <a:rPr lang="en-US" sz="2000" dirty="0" smtClean="0">
                <a:latin typeface="Aharoni" pitchFamily="2" charset="-79"/>
                <a:cs typeface="Aharoni" pitchFamily="2" charset="-79"/>
              </a:rPr>
              <a:t>CO2  sensor</a:t>
            </a:r>
          </a:p>
          <a:p>
            <a:pPr marL="914400" lvl="1" indent="-457200">
              <a:buFont typeface="Arial" pitchFamily="34" charset="0"/>
              <a:buChar char="•"/>
            </a:pPr>
            <a:r>
              <a:rPr lang="en-US" sz="2000" dirty="0" smtClean="0">
                <a:latin typeface="Aharoni" pitchFamily="2" charset="-79"/>
                <a:cs typeface="Aharoni" pitchFamily="2" charset="-79"/>
              </a:rPr>
              <a:t>Fan controller</a:t>
            </a:r>
          </a:p>
          <a:p>
            <a:pPr marL="914400" lvl="1" indent="-457200">
              <a:buFont typeface="Arial" pitchFamily="34" charset="0"/>
              <a:buChar char="•"/>
            </a:pPr>
            <a:r>
              <a:rPr lang="en-US" sz="2000" dirty="0" smtClean="0">
                <a:latin typeface="Aharoni" pitchFamily="2" charset="-79"/>
                <a:cs typeface="Aharoni" pitchFamily="2" charset="-79"/>
              </a:rPr>
              <a:t>Weather station</a:t>
            </a:r>
          </a:p>
          <a:p>
            <a:pPr marL="914400" lvl="1" indent="-457200">
              <a:buFont typeface="Arial" pitchFamily="34" charset="0"/>
              <a:buChar char="•"/>
            </a:pPr>
            <a:r>
              <a:rPr lang="en-US" sz="2000" dirty="0" smtClean="0">
                <a:latin typeface="Aharoni" pitchFamily="2" charset="-79"/>
                <a:cs typeface="Aharoni" pitchFamily="2" charset="-79"/>
              </a:rPr>
              <a:t>Automatic Alarms</a:t>
            </a:r>
          </a:p>
          <a:p>
            <a:pPr marL="457200" indent="-457200">
              <a:buFont typeface="Arial" pitchFamily="34" charset="0"/>
              <a:buChar char="•"/>
            </a:pPr>
            <a:endParaRPr lang="en-CA" sz="2800" dirty="0">
              <a:latin typeface="Aharoni" pitchFamily="2" charset="-79"/>
              <a:cs typeface="Aharoni" pitchFamily="2" charset="-79"/>
            </a:endParaRPr>
          </a:p>
        </p:txBody>
      </p:sp>
      <p:sp>
        <p:nvSpPr>
          <p:cNvPr id="4" name="TextBox 3"/>
          <p:cNvSpPr txBox="1"/>
          <p:nvPr/>
        </p:nvSpPr>
        <p:spPr>
          <a:xfrm>
            <a:off x="1043608" y="5877272"/>
            <a:ext cx="6984776" cy="723275"/>
          </a:xfrm>
          <a:prstGeom prst="rect">
            <a:avLst/>
          </a:prstGeom>
          <a:noFill/>
        </p:spPr>
        <p:txBody>
          <a:bodyPr wrap="square" rtlCol="0">
            <a:spAutoFit/>
          </a:bodyPr>
          <a:lstStyle/>
          <a:p>
            <a:pPr algn="ctr"/>
            <a:r>
              <a:rPr lang="en-US" sz="4100" b="1" dirty="0">
                <a:ln w="6350">
                  <a:noFill/>
                </a:ln>
                <a:solidFill>
                  <a:schemeClr val="accent1">
                    <a:lumMod val="50000"/>
                  </a:schemeClr>
                </a:solidFill>
                <a:effectLst>
                  <a:outerShdw blurRad="114300" dist="101600" dir="2700000" algn="tl" rotWithShape="0">
                    <a:srgbClr val="000000">
                      <a:alpha val="40000"/>
                    </a:srgbClr>
                  </a:outerShdw>
                </a:effectLst>
                <a:latin typeface="+mj-lt"/>
                <a:ea typeface="+mj-ea"/>
                <a:cs typeface="+mj-cs"/>
              </a:rPr>
              <a:t>ALL WEB BASED</a:t>
            </a:r>
            <a:endParaRPr lang="en-CA" sz="4100" b="1" dirty="0">
              <a:ln w="6350">
                <a:noFill/>
              </a:ln>
              <a:solidFill>
                <a:schemeClr val="accent1">
                  <a:lumMod val="50000"/>
                </a:schemeClr>
              </a:solidFill>
              <a:effectLst>
                <a:outerShdw blurRad="114300" dist="101600" dir="2700000" algn="tl" rotWithShape="0">
                  <a:srgbClr val="000000">
                    <a:alpha val="40000"/>
                  </a:srgbClr>
                </a:outerShdw>
              </a:effectLst>
              <a:latin typeface="+mj-lt"/>
              <a:ea typeface="+mj-ea"/>
              <a:cs typeface="+mj-cs"/>
            </a:endParaRPr>
          </a:p>
        </p:txBody>
      </p:sp>
      <p:sp>
        <p:nvSpPr>
          <p:cNvPr id="6" name="TextBox 5"/>
          <p:cNvSpPr txBox="1"/>
          <p:nvPr/>
        </p:nvSpPr>
        <p:spPr>
          <a:xfrm>
            <a:off x="3464355" y="946463"/>
            <a:ext cx="1999265" cy="523220"/>
          </a:xfrm>
          <a:prstGeom prst="rect">
            <a:avLst/>
          </a:prstGeom>
          <a:noFill/>
        </p:spPr>
        <p:txBody>
          <a:bodyPr wrap="none" rtlCol="0">
            <a:spAutoFit/>
          </a:bodyPr>
          <a:lstStyle/>
          <a:p>
            <a:r>
              <a:rPr lang="en-US" sz="2800" b="1" dirty="0" smtClean="0">
                <a:solidFill>
                  <a:schemeClr val="bg2">
                    <a:lumMod val="25000"/>
                  </a:schemeClr>
                </a:solidFill>
                <a:effectLst>
                  <a:outerShdw blurRad="38100" dist="38100" dir="2700000" algn="tl">
                    <a:srgbClr val="000000">
                      <a:alpha val="43137"/>
                    </a:srgbClr>
                  </a:outerShdw>
                </a:effectLst>
              </a:rPr>
              <a:t>THE NEED</a:t>
            </a:r>
            <a:endParaRPr lang="en-CA" sz="2800" b="1" dirty="0">
              <a:solidFill>
                <a:schemeClr val="bg2">
                  <a:lumMod val="25000"/>
                </a:schemeClr>
              </a:solidFill>
              <a:effectLst>
                <a:outerShdw blurRad="38100" dist="38100" dir="2700000" algn="tl">
                  <a:srgbClr val="000000">
                    <a:alpha val="43137"/>
                  </a:srgbClr>
                </a:outerShdw>
              </a:effectLst>
            </a:endParaRPr>
          </a:p>
        </p:txBody>
      </p:sp>
      <p:sp>
        <p:nvSpPr>
          <p:cNvPr id="7" name="TextBox 6"/>
          <p:cNvSpPr txBox="1"/>
          <p:nvPr/>
        </p:nvSpPr>
        <p:spPr>
          <a:xfrm>
            <a:off x="2195736" y="2526151"/>
            <a:ext cx="5025671" cy="523220"/>
          </a:xfrm>
          <a:prstGeom prst="rect">
            <a:avLst/>
          </a:prstGeom>
          <a:noFill/>
        </p:spPr>
        <p:txBody>
          <a:bodyPr wrap="none" rtlCol="0">
            <a:spAutoFit/>
          </a:bodyPr>
          <a:lstStyle/>
          <a:p>
            <a:r>
              <a:rPr lang="en-US" sz="2800" b="1" dirty="0" smtClean="0">
                <a:solidFill>
                  <a:schemeClr val="bg2">
                    <a:lumMod val="25000"/>
                  </a:schemeClr>
                </a:solidFill>
                <a:effectLst>
                  <a:outerShdw blurRad="38100" dist="38100" dir="2700000" algn="tl">
                    <a:srgbClr val="000000">
                      <a:alpha val="43137"/>
                    </a:srgbClr>
                  </a:outerShdw>
                </a:effectLst>
              </a:rPr>
              <a:t>THE TECHNICAL SOLUTION</a:t>
            </a:r>
            <a:endParaRPr lang="en-CA" sz="2800" b="1" dirty="0">
              <a:solidFill>
                <a:schemeClr val="bg2">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1365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100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additive="base">
                                        <p:cTn id="1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grpId="0" nodeType="afterEffect">
                                  <p:stCondLst>
                                    <p:cond delay="300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additive="base">
                                        <p:cTn id="2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2" fill="hold">
                            <p:stCondLst>
                              <p:cond delay="5000"/>
                            </p:stCondLst>
                            <p:childTnLst>
                              <p:par>
                                <p:cTn id="23" presetID="2" presetClass="entr" presetSubtype="4" fill="hold" grpId="0" nodeType="afterEffect">
                                  <p:stCondLst>
                                    <p:cond delay="300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7" fill="hold">
                            <p:stCondLst>
                              <p:cond delay="8500"/>
                            </p:stCondLst>
                            <p:childTnLst>
                              <p:par>
                                <p:cTn id="28" presetID="2" presetClass="entr" presetSubtype="4" fill="hold" grpId="0" nodeType="afterEffect">
                                  <p:stCondLst>
                                    <p:cond delay="3000"/>
                                  </p:stCondLst>
                                  <p:childTnLst>
                                    <p:set>
                                      <p:cBhvr>
                                        <p:cTn id="29" dur="1" fill="hold">
                                          <p:stCondLst>
                                            <p:cond delay="0"/>
                                          </p:stCondLst>
                                        </p:cTn>
                                        <p:tgtEl>
                                          <p:spTgt spid="5">
                                            <p:txEl>
                                              <p:pRg st="4" end="4"/>
                                            </p:txEl>
                                          </p:spTgt>
                                        </p:tgtEl>
                                        <p:attrNameLst>
                                          <p:attrName>style.visibility</p:attrName>
                                        </p:attrNameLst>
                                      </p:cBhvr>
                                      <p:to>
                                        <p:strVal val="visible"/>
                                      </p:to>
                                    </p:set>
                                    <p:anim calcmode="lin" valueType="num">
                                      <p:cBhvr additive="base">
                                        <p:cTn id="30"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 calcmode="lin" valueType="num">
                                      <p:cBhvr additive="base">
                                        <p:cTn id="4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1"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1000"/>
                                  </p:stCondLst>
                                  <p:childTnLst>
                                    <p:set>
                                      <p:cBhvr>
                                        <p:cTn id="43" dur="1" fill="hold">
                                          <p:stCondLst>
                                            <p:cond delay="0"/>
                                          </p:stCondLst>
                                        </p:cTn>
                                        <p:tgtEl>
                                          <p:spTgt spid="3">
                                            <p:txEl>
                                              <p:pRg st="1" end="1"/>
                                            </p:txEl>
                                          </p:spTgt>
                                        </p:tgtEl>
                                        <p:attrNameLst>
                                          <p:attrName>style.visibility</p:attrName>
                                        </p:attrNameLst>
                                      </p:cBhvr>
                                      <p:to>
                                        <p:strVal val="visible"/>
                                      </p:to>
                                    </p:set>
                                    <p:anim calcmode="lin" valueType="num">
                                      <p:cBhvr additive="base">
                                        <p:cTn id="4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5"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46" fill="hold">
                            <p:stCondLst>
                              <p:cond delay="2000"/>
                            </p:stCondLst>
                            <p:childTnLst>
                              <p:par>
                                <p:cTn id="47" presetID="2" presetClass="entr" presetSubtype="4" fill="hold" grpId="0" nodeType="afterEffect">
                                  <p:stCondLst>
                                    <p:cond delay="3000"/>
                                  </p:stCondLst>
                                  <p:childTnLst>
                                    <p:set>
                                      <p:cBhvr>
                                        <p:cTn id="48" dur="1" fill="hold">
                                          <p:stCondLst>
                                            <p:cond delay="0"/>
                                          </p:stCondLst>
                                        </p:cTn>
                                        <p:tgtEl>
                                          <p:spTgt spid="3">
                                            <p:txEl>
                                              <p:pRg st="2" end="2"/>
                                            </p:txEl>
                                          </p:spTgt>
                                        </p:tgtEl>
                                        <p:attrNameLst>
                                          <p:attrName>style.visibility</p:attrName>
                                        </p:attrNameLst>
                                      </p:cBhvr>
                                      <p:to>
                                        <p:strVal val="visible"/>
                                      </p:to>
                                    </p:set>
                                    <p:anim calcmode="lin" valueType="num">
                                      <p:cBhvr additive="base">
                                        <p:cTn id="4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51" fill="hold">
                            <p:stCondLst>
                              <p:cond delay="6000"/>
                            </p:stCondLst>
                            <p:childTnLst>
                              <p:par>
                                <p:cTn id="52" presetID="2" presetClass="entr" presetSubtype="4" fill="hold" grpId="0" nodeType="afterEffect">
                                  <p:stCondLst>
                                    <p:cond delay="3000"/>
                                  </p:stCondLst>
                                  <p:childTnLst>
                                    <p:set>
                                      <p:cBhvr>
                                        <p:cTn id="53" dur="1" fill="hold">
                                          <p:stCondLst>
                                            <p:cond delay="0"/>
                                          </p:stCondLst>
                                        </p:cTn>
                                        <p:tgtEl>
                                          <p:spTgt spid="3">
                                            <p:txEl>
                                              <p:pRg st="3" end="3"/>
                                            </p:txEl>
                                          </p:spTgt>
                                        </p:tgtEl>
                                        <p:attrNameLst>
                                          <p:attrName>style.visibility</p:attrName>
                                        </p:attrNameLst>
                                      </p:cBhvr>
                                      <p:to>
                                        <p:strVal val="visible"/>
                                      </p:to>
                                    </p:set>
                                    <p:anim calcmode="lin" valueType="num">
                                      <p:cBhvr additive="base">
                                        <p:cTn id="5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5"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56" fill="hold">
                            <p:stCondLst>
                              <p:cond delay="10000"/>
                            </p:stCondLst>
                            <p:childTnLst>
                              <p:par>
                                <p:cTn id="57" presetID="2" presetClass="entr" presetSubtype="4" fill="hold" grpId="0" nodeType="afterEffect">
                                  <p:stCondLst>
                                    <p:cond delay="3000"/>
                                  </p:stCondLst>
                                  <p:childTnLst>
                                    <p:set>
                                      <p:cBhvr>
                                        <p:cTn id="58" dur="1" fill="hold">
                                          <p:stCondLst>
                                            <p:cond delay="0"/>
                                          </p:stCondLst>
                                        </p:cTn>
                                        <p:tgtEl>
                                          <p:spTgt spid="3">
                                            <p:txEl>
                                              <p:pRg st="4" end="4"/>
                                            </p:txEl>
                                          </p:spTgt>
                                        </p:tgtEl>
                                        <p:attrNameLst>
                                          <p:attrName>style.visibility</p:attrName>
                                        </p:attrNameLst>
                                      </p:cBhvr>
                                      <p:to>
                                        <p:strVal val="visible"/>
                                      </p:to>
                                    </p:set>
                                    <p:anim calcmode="lin" valueType="num">
                                      <p:cBhvr additive="base">
                                        <p:cTn id="5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0"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61" fill="hold">
                            <p:stCondLst>
                              <p:cond delay="14000"/>
                            </p:stCondLst>
                            <p:childTnLst>
                              <p:par>
                                <p:cTn id="62" presetID="2" presetClass="entr" presetSubtype="4" fill="hold" grpId="0" nodeType="afterEffect">
                                  <p:stCondLst>
                                    <p:cond delay="3000"/>
                                  </p:stCondLst>
                                  <p:childTnLst>
                                    <p:set>
                                      <p:cBhvr>
                                        <p:cTn id="63" dur="1" fill="hold">
                                          <p:stCondLst>
                                            <p:cond delay="0"/>
                                          </p:stCondLst>
                                        </p:cTn>
                                        <p:tgtEl>
                                          <p:spTgt spid="3">
                                            <p:txEl>
                                              <p:pRg st="5" end="5"/>
                                            </p:txEl>
                                          </p:spTgt>
                                        </p:tgtEl>
                                        <p:attrNameLst>
                                          <p:attrName>style.visibility</p:attrName>
                                        </p:attrNameLst>
                                      </p:cBhvr>
                                      <p:to>
                                        <p:strVal val="visible"/>
                                      </p:to>
                                    </p:set>
                                    <p:anim calcmode="lin" valueType="num">
                                      <p:cBhvr additive="base">
                                        <p:cTn id="6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5"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66" fill="hold">
                            <p:stCondLst>
                              <p:cond delay="18000"/>
                            </p:stCondLst>
                            <p:childTnLst>
                              <p:par>
                                <p:cTn id="67" presetID="2" presetClass="entr" presetSubtype="4" fill="hold" grpId="0" nodeType="afterEffect">
                                  <p:stCondLst>
                                    <p:cond delay="3000"/>
                                  </p:stCondLst>
                                  <p:childTnLst>
                                    <p:set>
                                      <p:cBhvr>
                                        <p:cTn id="68" dur="1" fill="hold">
                                          <p:stCondLst>
                                            <p:cond delay="0"/>
                                          </p:stCondLst>
                                        </p:cTn>
                                        <p:tgtEl>
                                          <p:spTgt spid="3">
                                            <p:txEl>
                                              <p:pRg st="6" end="6"/>
                                            </p:txEl>
                                          </p:spTgt>
                                        </p:tgtEl>
                                        <p:attrNameLst>
                                          <p:attrName>style.visibility</p:attrName>
                                        </p:attrNameLst>
                                      </p:cBhvr>
                                      <p:to>
                                        <p:strVal val="visible"/>
                                      </p:to>
                                    </p:set>
                                    <p:anim calcmode="lin" valueType="num">
                                      <p:cBhvr additive="base">
                                        <p:cTn id="6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70"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71" fill="hold">
                            <p:stCondLst>
                              <p:cond delay="22000"/>
                            </p:stCondLst>
                            <p:childTnLst>
                              <p:par>
                                <p:cTn id="72" presetID="2" presetClass="entr" presetSubtype="4" fill="hold" grpId="0" nodeType="afterEffect">
                                  <p:stCondLst>
                                    <p:cond delay="3000"/>
                                  </p:stCondLst>
                                  <p:childTnLst>
                                    <p:set>
                                      <p:cBhvr>
                                        <p:cTn id="73" dur="1" fill="hold">
                                          <p:stCondLst>
                                            <p:cond delay="0"/>
                                          </p:stCondLst>
                                        </p:cTn>
                                        <p:tgtEl>
                                          <p:spTgt spid="3">
                                            <p:txEl>
                                              <p:pRg st="7" end="7"/>
                                            </p:txEl>
                                          </p:spTgt>
                                        </p:tgtEl>
                                        <p:attrNameLst>
                                          <p:attrName>style.visibility</p:attrName>
                                        </p:attrNameLst>
                                      </p:cBhvr>
                                      <p:to>
                                        <p:strVal val="visible"/>
                                      </p:to>
                                    </p:set>
                                    <p:anim calcmode="lin" valueType="num">
                                      <p:cBhvr additive="base">
                                        <p:cTn id="7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75"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76" fill="hold">
                            <p:stCondLst>
                              <p:cond delay="26000"/>
                            </p:stCondLst>
                            <p:childTnLst>
                              <p:par>
                                <p:cTn id="77" presetID="2" presetClass="entr" presetSubtype="4" fill="hold" grpId="0" nodeType="afterEffect">
                                  <p:stCondLst>
                                    <p:cond delay="3000"/>
                                  </p:stCondLst>
                                  <p:childTnLst>
                                    <p:set>
                                      <p:cBhvr>
                                        <p:cTn id="78" dur="1" fill="hold">
                                          <p:stCondLst>
                                            <p:cond delay="0"/>
                                          </p:stCondLst>
                                        </p:cTn>
                                        <p:tgtEl>
                                          <p:spTgt spid="3">
                                            <p:txEl>
                                              <p:pRg st="8" end="8"/>
                                            </p:txEl>
                                          </p:spTgt>
                                        </p:tgtEl>
                                        <p:attrNameLst>
                                          <p:attrName>style.visibility</p:attrName>
                                        </p:attrNameLst>
                                      </p:cBhvr>
                                      <p:to>
                                        <p:strVal val="visible"/>
                                      </p:to>
                                    </p:set>
                                    <p:anim calcmode="lin" valueType="num">
                                      <p:cBhvr additive="base">
                                        <p:cTn id="7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0"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fade">
                                      <p:cBhvr>
                                        <p:cTn id="85" dur="2000"/>
                                        <p:tgtEl>
                                          <p:spTgt spid="4"/>
                                        </p:tgtEl>
                                      </p:cBhvr>
                                    </p:animEffect>
                                    <p:anim calcmode="lin" valueType="num">
                                      <p:cBhvr>
                                        <p:cTn id="86" dur="2000" fill="hold"/>
                                        <p:tgtEl>
                                          <p:spTgt spid="4"/>
                                        </p:tgtEl>
                                        <p:attrNameLst>
                                          <p:attrName>ppt_x</p:attrName>
                                        </p:attrNameLst>
                                      </p:cBhvr>
                                      <p:tavLst>
                                        <p:tav tm="0">
                                          <p:val>
                                            <p:strVal val="#ppt_x"/>
                                          </p:val>
                                        </p:tav>
                                        <p:tav tm="100000">
                                          <p:val>
                                            <p:strVal val="#ppt_x"/>
                                          </p:val>
                                        </p:tav>
                                      </p:tavLst>
                                    </p:anim>
                                    <p:anim calcmode="lin" valueType="num">
                                      <p:cBhvr>
                                        <p:cTn id="87"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3" grpId="0" uiExpand="1" build="p" bldLvl="2"/>
      <p:bldP spid="4"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a:t>
            </a:r>
            <a:endParaRPr lang="en-CA" dirty="0"/>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47664" y="1484784"/>
            <a:ext cx="7560840" cy="5169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7504" y="1052737"/>
            <a:ext cx="3240360" cy="1938992"/>
          </a:xfrm>
          <a:prstGeom prst="rect">
            <a:avLst/>
          </a:prstGeom>
          <a:noFill/>
        </p:spPr>
        <p:txBody>
          <a:bodyPr wrap="square" rtlCol="0">
            <a:spAutoFit/>
          </a:bodyPr>
          <a:lstStyle/>
          <a:p>
            <a:pPr marL="342900" indent="-342900">
              <a:buFont typeface="Arial" pitchFamily="34" charset="0"/>
              <a:buChar char="•"/>
            </a:pPr>
            <a:r>
              <a:rPr lang="en-US" sz="2000" dirty="0" smtClean="0">
                <a:latin typeface="Aharoni" pitchFamily="2" charset="-79"/>
                <a:cs typeface="Aharoni" pitchFamily="2" charset="-79"/>
              </a:rPr>
              <a:t>Solar power</a:t>
            </a:r>
          </a:p>
          <a:p>
            <a:pPr marL="342900" indent="-342900">
              <a:buFont typeface="Arial" pitchFamily="34" charset="0"/>
              <a:buChar char="•"/>
            </a:pPr>
            <a:r>
              <a:rPr lang="en-US" sz="2000" dirty="0" smtClean="0">
                <a:latin typeface="Aharoni" pitchFamily="2" charset="-79"/>
                <a:cs typeface="Aharoni" pitchFamily="2" charset="-79"/>
              </a:rPr>
              <a:t>Local RF network</a:t>
            </a:r>
          </a:p>
          <a:p>
            <a:pPr marL="342900" indent="-342900">
              <a:buFont typeface="Arial" pitchFamily="34" charset="0"/>
              <a:buChar char="•"/>
            </a:pPr>
            <a:r>
              <a:rPr lang="en-US" sz="2000" dirty="0" smtClean="0">
                <a:latin typeface="Aharoni" pitchFamily="2" charset="-79"/>
                <a:cs typeface="Aharoni" pitchFamily="2" charset="-79"/>
              </a:rPr>
              <a:t>Cellular link </a:t>
            </a:r>
          </a:p>
          <a:p>
            <a:pPr marL="342900" indent="-342900">
              <a:buFont typeface="Arial" pitchFamily="34" charset="0"/>
              <a:buChar char="•"/>
            </a:pPr>
            <a:r>
              <a:rPr lang="en-US" sz="2000" dirty="0" smtClean="0">
                <a:latin typeface="Aharoni" pitchFamily="2" charset="-79"/>
                <a:cs typeface="Aharoni" pitchFamily="2" charset="-79"/>
              </a:rPr>
              <a:t>Historical data base</a:t>
            </a:r>
          </a:p>
          <a:p>
            <a:pPr marL="342900" indent="-342900">
              <a:buFont typeface="Arial" pitchFamily="34" charset="0"/>
              <a:buChar char="•"/>
            </a:pPr>
            <a:r>
              <a:rPr lang="en-US" sz="2000" dirty="0" smtClean="0">
                <a:latin typeface="Aharoni" pitchFamily="2" charset="-79"/>
                <a:cs typeface="Aharoni" pitchFamily="2" charset="-79"/>
              </a:rPr>
              <a:t>Web interface</a:t>
            </a:r>
          </a:p>
          <a:p>
            <a:pPr marL="342900" indent="-342900">
              <a:buFont typeface="Arial" pitchFamily="34" charset="0"/>
              <a:buChar char="•"/>
            </a:pPr>
            <a:r>
              <a:rPr lang="en-US" sz="2000" dirty="0" smtClean="0">
                <a:latin typeface="Aharoni" pitchFamily="2" charset="-79"/>
                <a:cs typeface="Aharoni" pitchFamily="2" charset="-79"/>
              </a:rPr>
              <a:t>Automatic alarms</a:t>
            </a:r>
          </a:p>
        </p:txBody>
      </p:sp>
      <p:sp>
        <p:nvSpPr>
          <p:cNvPr id="6" name="TextBox 5"/>
          <p:cNvSpPr txBox="1"/>
          <p:nvPr/>
        </p:nvSpPr>
        <p:spPr>
          <a:xfrm>
            <a:off x="6444208" y="1196752"/>
            <a:ext cx="2555776" cy="923330"/>
          </a:xfrm>
          <a:prstGeom prst="rect">
            <a:avLst/>
          </a:prstGeom>
          <a:noFill/>
        </p:spPr>
        <p:txBody>
          <a:bodyPr wrap="square" rtlCol="0">
            <a:spAutoFit/>
          </a:bodyPr>
          <a:lstStyle/>
          <a:p>
            <a:pPr marL="342900" indent="-342900">
              <a:buFont typeface="Arial" pitchFamily="34" charset="0"/>
              <a:buChar char="•"/>
            </a:pPr>
            <a:r>
              <a:rPr lang="en-US" dirty="0" smtClean="0">
                <a:latin typeface="Aharoni" pitchFamily="2" charset="-79"/>
                <a:cs typeface="Aharoni" pitchFamily="2" charset="-79"/>
              </a:rPr>
              <a:t>Fan control</a:t>
            </a:r>
          </a:p>
          <a:p>
            <a:pPr marL="342900" indent="-342900">
              <a:buFont typeface="Arial" pitchFamily="34" charset="0"/>
              <a:buChar char="•"/>
            </a:pPr>
            <a:r>
              <a:rPr lang="en-US" dirty="0" smtClean="0">
                <a:latin typeface="Aharoni" pitchFamily="2" charset="-79"/>
                <a:cs typeface="Aharoni" pitchFamily="2" charset="-79"/>
              </a:rPr>
              <a:t>Variety of sensors</a:t>
            </a:r>
            <a:endParaRPr lang="en-CA" dirty="0" smtClean="0">
              <a:latin typeface="Aharoni" pitchFamily="2" charset="-79"/>
              <a:cs typeface="Aharoni" pitchFamily="2" charset="-79"/>
            </a:endParaRPr>
          </a:p>
          <a:p>
            <a:endParaRPr lang="en-CA" dirty="0"/>
          </a:p>
        </p:txBody>
      </p:sp>
    </p:spTree>
    <p:extLst>
      <p:ext uri="{BB962C8B-B14F-4D97-AF65-F5344CB8AC3E}">
        <p14:creationId xmlns:p14="http://schemas.microsoft.com/office/powerpoint/2010/main" val="303537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568" y="260648"/>
            <a:ext cx="8229600" cy="1143000"/>
          </a:xfrm>
        </p:spPr>
        <p:txBody>
          <a:bodyPr/>
          <a:lstStyle/>
          <a:p>
            <a:r>
              <a:rPr lang="en-US" dirty="0" smtClean="0"/>
              <a:t>FIRST PRODUCTION</a:t>
            </a:r>
            <a:endParaRPr lang="en-C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44208" y="188640"/>
            <a:ext cx="2447864" cy="3081574"/>
          </a:xfrm>
        </p:spPr>
      </p:pic>
      <p:pic>
        <p:nvPicPr>
          <p:cNvPr id="1026" name="Picture 2" descr="C:\Users\gary\garyg\mifarm\P803034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5514" y="1637801"/>
            <a:ext cx="2952328" cy="2214246"/>
          </a:xfrm>
          <a:prstGeom prst="rect">
            <a:avLst/>
          </a:prstGeom>
          <a:noFill/>
          <a:scene3d>
            <a:camera prst="orthographicFront">
              <a:rot lat="0" lon="20699996" rev="0"/>
            </a:camera>
            <a:lightRig rig="threePt" dir="t"/>
          </a:scene3d>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7760"/>
          <a:stretch/>
        </p:blipFill>
        <p:spPr>
          <a:xfrm>
            <a:off x="5620870" y="3645024"/>
            <a:ext cx="3523129" cy="321297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37773" y="2023991"/>
            <a:ext cx="3003798" cy="4005064"/>
          </a:xfrm>
          <a:prstGeom prst="rect">
            <a:avLst/>
          </a:prstGeom>
        </p:spPr>
      </p:pic>
      <p:sp>
        <p:nvSpPr>
          <p:cNvPr id="5" name="TextBox 4"/>
          <p:cNvSpPr txBox="1"/>
          <p:nvPr/>
        </p:nvSpPr>
        <p:spPr>
          <a:xfrm>
            <a:off x="755576" y="4149080"/>
            <a:ext cx="1176925" cy="461665"/>
          </a:xfrm>
          <a:prstGeom prst="rect">
            <a:avLst/>
          </a:prstGeom>
          <a:noFill/>
        </p:spPr>
        <p:txBody>
          <a:bodyPr wrap="none" rtlCol="0">
            <a:spAutoFit/>
          </a:bodyPr>
          <a:lstStyle/>
          <a:p>
            <a:r>
              <a:rPr lang="en-US" sz="2400" b="1" dirty="0" smtClean="0"/>
              <a:t>Router</a:t>
            </a:r>
            <a:endParaRPr lang="en-CA" sz="2400" b="1" dirty="0"/>
          </a:p>
        </p:txBody>
      </p:sp>
      <p:sp>
        <p:nvSpPr>
          <p:cNvPr id="6" name="TextBox 5"/>
          <p:cNvSpPr txBox="1"/>
          <p:nvPr/>
        </p:nvSpPr>
        <p:spPr>
          <a:xfrm>
            <a:off x="3067290" y="5949280"/>
            <a:ext cx="1944763" cy="461665"/>
          </a:xfrm>
          <a:prstGeom prst="rect">
            <a:avLst/>
          </a:prstGeom>
          <a:noFill/>
        </p:spPr>
        <p:txBody>
          <a:bodyPr wrap="none" rtlCol="0">
            <a:spAutoFit/>
          </a:bodyPr>
          <a:lstStyle/>
          <a:p>
            <a:r>
              <a:rPr lang="en-US" sz="2400" b="1" dirty="0" smtClean="0"/>
              <a:t>Coordinator</a:t>
            </a:r>
            <a:endParaRPr lang="en-CA" sz="2400" b="1" dirty="0"/>
          </a:p>
        </p:txBody>
      </p:sp>
      <p:sp>
        <p:nvSpPr>
          <p:cNvPr id="8" name="TextBox 7"/>
          <p:cNvSpPr txBox="1"/>
          <p:nvPr/>
        </p:nvSpPr>
        <p:spPr>
          <a:xfrm>
            <a:off x="6981227" y="6423719"/>
            <a:ext cx="2151551" cy="461665"/>
          </a:xfrm>
          <a:prstGeom prst="rect">
            <a:avLst/>
          </a:prstGeom>
          <a:noFill/>
        </p:spPr>
        <p:txBody>
          <a:bodyPr wrap="none" rtlCol="0">
            <a:spAutoFit/>
          </a:bodyPr>
          <a:lstStyle/>
          <a:p>
            <a:r>
              <a:rPr lang="en-US" sz="2400" b="1" dirty="0" smtClean="0"/>
              <a:t>Sensor Cable</a:t>
            </a:r>
            <a:endParaRPr lang="en-CA" sz="2400" b="1" dirty="0"/>
          </a:p>
        </p:txBody>
      </p:sp>
    </p:spTree>
    <p:extLst>
      <p:ext uri="{BB962C8B-B14F-4D97-AF65-F5344CB8AC3E}">
        <p14:creationId xmlns:p14="http://schemas.microsoft.com/office/powerpoint/2010/main" val="13524093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IN PROGRESS</a:t>
            </a:r>
            <a:endParaRPr lang="en-C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9253" y="1304765"/>
            <a:ext cx="2926929" cy="1760478"/>
          </a:xfrm>
        </p:spPr>
      </p:pic>
      <p:sp>
        <p:nvSpPr>
          <p:cNvPr id="5" name="TextBox 4"/>
          <p:cNvSpPr txBox="1"/>
          <p:nvPr/>
        </p:nvSpPr>
        <p:spPr>
          <a:xfrm>
            <a:off x="107505" y="3572652"/>
            <a:ext cx="3456384" cy="3016210"/>
          </a:xfrm>
          <a:prstGeom prst="rect">
            <a:avLst/>
          </a:prstGeom>
          <a:noFill/>
        </p:spPr>
        <p:txBody>
          <a:bodyPr wrap="square" rtlCol="0">
            <a:spAutoFit/>
          </a:bodyPr>
          <a:lstStyle/>
          <a:p>
            <a:pPr marL="285750" indent="-285750">
              <a:spcAft>
                <a:spcPts val="1200"/>
              </a:spcAft>
              <a:buFont typeface="Arial" pitchFamily="34" charset="0"/>
              <a:buChar char="•"/>
            </a:pPr>
            <a:r>
              <a:rPr lang="en-US" sz="2000" dirty="0" smtClean="0">
                <a:latin typeface="Aharoni" pitchFamily="2" charset="-79"/>
                <a:cs typeface="Aharoni" pitchFamily="2" charset="-79"/>
              </a:rPr>
              <a:t>Third round financing being negotiated</a:t>
            </a:r>
          </a:p>
          <a:p>
            <a:pPr marL="285750" indent="-285750">
              <a:spcAft>
                <a:spcPts val="1200"/>
              </a:spcAft>
              <a:buFont typeface="Arial" pitchFamily="34" charset="0"/>
              <a:buChar char="•"/>
            </a:pPr>
            <a:r>
              <a:rPr lang="en-US" sz="2000" dirty="0" smtClean="0">
                <a:latin typeface="Aharoni" pitchFamily="2" charset="-79"/>
                <a:cs typeface="Aharoni" pitchFamily="2" charset="-79"/>
              </a:rPr>
              <a:t>Distribution discussions underway</a:t>
            </a:r>
          </a:p>
          <a:p>
            <a:pPr marL="285750" indent="-285750">
              <a:spcAft>
                <a:spcPts val="1200"/>
              </a:spcAft>
              <a:buFont typeface="Arial" pitchFamily="34" charset="0"/>
              <a:buChar char="•"/>
            </a:pPr>
            <a:r>
              <a:rPr lang="en-US" sz="2000" dirty="0" smtClean="0">
                <a:latin typeface="Aharoni" pitchFamily="2" charset="-79"/>
                <a:cs typeface="Aharoni" pitchFamily="2" charset="-79"/>
              </a:rPr>
              <a:t>Training manuals prepared</a:t>
            </a:r>
          </a:p>
          <a:p>
            <a:pPr marL="285750" indent="-285750">
              <a:buFont typeface="Arial" pitchFamily="34" charset="0"/>
              <a:buChar char="•"/>
            </a:pPr>
            <a:endParaRPr lang="en-US" sz="2000" dirty="0" smtClean="0">
              <a:latin typeface="Aharoni" pitchFamily="2" charset="-79"/>
              <a:cs typeface="Aharoni" pitchFamily="2" charset="-79"/>
            </a:endParaRPr>
          </a:p>
          <a:p>
            <a:pPr marL="285750" indent="-285750">
              <a:buFont typeface="Arial" pitchFamily="34" charset="0"/>
              <a:buChar char="•"/>
            </a:pPr>
            <a:endParaRPr lang="en-CA" sz="2000" dirty="0">
              <a:latin typeface="Aharoni" pitchFamily="2" charset="-79"/>
              <a:cs typeface="Aharoni" pitchFamily="2" charset="-79"/>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1988840"/>
            <a:ext cx="5159325" cy="4644952"/>
          </a:xfrm>
          <a:prstGeom prst="rect">
            <a:avLst/>
          </a:prstGeom>
        </p:spPr>
      </p:pic>
    </p:spTree>
    <p:extLst>
      <p:ext uri="{BB962C8B-B14F-4D97-AF65-F5344CB8AC3E}">
        <p14:creationId xmlns:p14="http://schemas.microsoft.com/office/powerpoint/2010/main" val="418058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childTnLst>
                          </p:cTn>
                        </p:par>
                        <p:par>
                          <p:cTn id="8" fill="hold">
                            <p:stCondLst>
                              <p:cond delay="3000"/>
                            </p:stCondLst>
                            <p:childTnLst>
                              <p:par>
                                <p:cTn id="9" presetID="2" presetClass="entr" presetSubtype="4" fill="hold" grpId="0" nodeType="afterEffect">
                                  <p:stCondLst>
                                    <p:cond delay="200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500"/>
                            </p:stCondLst>
                            <p:childTnLst>
                              <p:par>
                                <p:cTn id="14" presetID="2" presetClass="entr" presetSubtype="4" fill="hold" grpId="0" nodeType="afterEffect">
                                  <p:stCondLst>
                                    <p:cond delay="200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additive="base">
                                        <p:cTn id="1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8000"/>
                            </p:stCondLst>
                            <p:childTnLst>
                              <p:par>
                                <p:cTn id="19" presetID="2" presetClass="entr" presetSubtype="4" fill="hold" grpId="0" nodeType="afterEffect">
                                  <p:stCondLst>
                                    <p:cond delay="200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DEVELOPMENT</a:t>
            </a:r>
            <a:endParaRPr lang="en-CA" dirty="0"/>
          </a:p>
        </p:txBody>
      </p:sp>
      <p:sp>
        <p:nvSpPr>
          <p:cNvPr id="3" name="Content Placeholder 2"/>
          <p:cNvSpPr>
            <a:spLocks noGrp="1"/>
          </p:cNvSpPr>
          <p:nvPr>
            <p:ph idx="1"/>
          </p:nvPr>
        </p:nvSpPr>
        <p:spPr/>
        <p:txBody>
          <a:bodyPr>
            <a:normAutofit/>
          </a:bodyPr>
          <a:lstStyle/>
          <a:p>
            <a:pPr marL="137160" indent="0">
              <a:spcAft>
                <a:spcPts val="1200"/>
              </a:spcAft>
              <a:buNone/>
            </a:pPr>
            <a:r>
              <a:rPr lang="en-US" sz="3600" dirty="0" smtClean="0">
                <a:solidFill>
                  <a:schemeClr val="accent1">
                    <a:lumMod val="50000"/>
                  </a:schemeClr>
                </a:solidFill>
                <a:effectLst>
                  <a:outerShdw blurRad="38100" dist="38100" dir="2700000" algn="tl">
                    <a:srgbClr val="000000">
                      <a:alpha val="43137"/>
                    </a:srgbClr>
                  </a:outerShdw>
                </a:effectLst>
                <a:latin typeface="Aharoni" pitchFamily="2" charset="-79"/>
                <a:cs typeface="Aharoni" pitchFamily="2" charset="-79"/>
              </a:rPr>
              <a:t>TOPICS</a:t>
            </a:r>
          </a:p>
          <a:p>
            <a:r>
              <a:rPr lang="en-US" sz="3600" dirty="0" smtClean="0">
                <a:latin typeface="Aharoni" pitchFamily="2" charset="-79"/>
                <a:cs typeface="Aharoni" pitchFamily="2" charset="-79"/>
              </a:rPr>
              <a:t>Three key activities involved </a:t>
            </a:r>
            <a:br>
              <a:rPr lang="en-US" sz="3600" dirty="0" smtClean="0">
                <a:latin typeface="Aharoni" pitchFamily="2" charset="-79"/>
                <a:cs typeface="Aharoni" pitchFamily="2" charset="-79"/>
              </a:rPr>
            </a:br>
            <a:endParaRPr lang="en-US" sz="3600" dirty="0" smtClean="0">
              <a:latin typeface="Aharoni" pitchFamily="2" charset="-79"/>
              <a:cs typeface="Aharoni" pitchFamily="2" charset="-79"/>
            </a:endParaRPr>
          </a:p>
          <a:p>
            <a:r>
              <a:rPr lang="en-US" sz="3600" dirty="0" smtClean="0">
                <a:latin typeface="Aharoni" pitchFamily="2" charset="-79"/>
                <a:cs typeface="Aharoni" pitchFamily="2" charset="-79"/>
              </a:rPr>
              <a:t>How they interact with each other</a:t>
            </a:r>
            <a:br>
              <a:rPr lang="en-US" sz="3600" dirty="0" smtClean="0">
                <a:latin typeface="Aharoni" pitchFamily="2" charset="-79"/>
                <a:cs typeface="Aharoni" pitchFamily="2" charset="-79"/>
              </a:rPr>
            </a:br>
            <a:endParaRPr lang="en-US" sz="3600" dirty="0" smtClean="0">
              <a:latin typeface="Aharoni" pitchFamily="2" charset="-79"/>
              <a:cs typeface="Aharoni" pitchFamily="2" charset="-79"/>
            </a:endParaRPr>
          </a:p>
          <a:p>
            <a:r>
              <a:rPr lang="en-US" sz="3600" dirty="0" smtClean="0">
                <a:latin typeface="Aharoni" pitchFamily="2" charset="-79"/>
                <a:cs typeface="Aharoni" pitchFamily="2" charset="-79"/>
              </a:rPr>
              <a:t>Example </a:t>
            </a:r>
            <a:endParaRPr lang="en-CA" sz="3600" dirty="0">
              <a:latin typeface="Aharoni" pitchFamily="2" charset="-79"/>
              <a:cs typeface="Aharoni" pitchFamily="2" charset="-79"/>
            </a:endParaRPr>
          </a:p>
        </p:txBody>
      </p:sp>
    </p:spTree>
    <p:extLst>
      <p:ext uri="{BB962C8B-B14F-4D97-AF65-F5344CB8AC3E}">
        <p14:creationId xmlns:p14="http://schemas.microsoft.com/office/powerpoint/2010/main" val="34150985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 $ $</a:t>
            </a:r>
            <a:endParaRPr lang="en-CA" sz="4400" dirty="0"/>
          </a:p>
        </p:txBody>
      </p:sp>
      <p:sp>
        <p:nvSpPr>
          <p:cNvPr id="4" name="TextBox 3"/>
          <p:cNvSpPr txBox="1"/>
          <p:nvPr/>
        </p:nvSpPr>
        <p:spPr>
          <a:xfrm>
            <a:off x="1113632" y="2913112"/>
            <a:ext cx="7344816" cy="3847207"/>
          </a:xfrm>
          <a:prstGeom prst="rect">
            <a:avLst/>
          </a:prstGeom>
          <a:noFill/>
        </p:spPr>
        <p:txBody>
          <a:bodyPr wrap="square" rtlCol="0">
            <a:spAutoFit/>
          </a:bodyPr>
          <a:lstStyle/>
          <a:p>
            <a:pPr marL="457200" indent="-457200">
              <a:buFont typeface="Arial" pitchFamily="34" charset="0"/>
              <a:buChar char="•"/>
            </a:pPr>
            <a:r>
              <a:rPr lang="en-US" sz="2800" dirty="0" smtClean="0">
                <a:latin typeface="Aharoni" pitchFamily="2" charset="-79"/>
                <a:cs typeface="Aharoni" pitchFamily="2" charset="-79"/>
              </a:rPr>
              <a:t>R&amp;D costs assisted by NRC-IRAP &amp; SRED</a:t>
            </a:r>
          </a:p>
          <a:p>
            <a:pPr marL="457200" indent="-457200">
              <a:buFont typeface="Arial" pitchFamily="34" charset="0"/>
              <a:buChar char="•"/>
            </a:pPr>
            <a:r>
              <a:rPr lang="en-US" sz="2800" dirty="0" smtClean="0">
                <a:latin typeface="Aharoni" pitchFamily="2" charset="-79"/>
                <a:cs typeface="Aharoni" pitchFamily="2" charset="-79"/>
              </a:rPr>
              <a:t>Minimize initial Overhead</a:t>
            </a:r>
          </a:p>
          <a:p>
            <a:pPr marL="457200" indent="-457200">
              <a:buFont typeface="Arial" pitchFamily="34" charset="0"/>
              <a:buChar char="•"/>
            </a:pPr>
            <a:r>
              <a:rPr lang="en-US" sz="2800" dirty="0" smtClean="0">
                <a:latin typeface="Aharoni" pitchFamily="2" charset="-79"/>
                <a:cs typeface="Aharoni" pitchFamily="2" charset="-79"/>
              </a:rPr>
              <a:t>Best money comes from the industry</a:t>
            </a:r>
          </a:p>
          <a:p>
            <a:pPr marL="457200" indent="-457200">
              <a:buFont typeface="Arial" pitchFamily="34" charset="0"/>
              <a:buChar char="•"/>
            </a:pPr>
            <a:r>
              <a:rPr lang="en-US" sz="2800" dirty="0" smtClean="0">
                <a:latin typeface="Aharoni" pitchFamily="2" charset="-79"/>
                <a:cs typeface="Aharoni" pitchFamily="2" charset="-79"/>
              </a:rPr>
              <a:t>Raised in stages</a:t>
            </a:r>
            <a:endParaRPr lang="en-CA" sz="2800" dirty="0"/>
          </a:p>
          <a:p>
            <a:pPr marL="457200" indent="-457200">
              <a:buFont typeface="Arial" pitchFamily="34" charset="0"/>
              <a:buChar char="•"/>
            </a:pPr>
            <a:r>
              <a:rPr lang="en-CA" sz="2800" dirty="0">
                <a:latin typeface="Aharoni" pitchFamily="2" charset="-79"/>
                <a:cs typeface="Aharoni" pitchFamily="2" charset="-79"/>
              </a:rPr>
              <a:t>Agriculture and </a:t>
            </a:r>
            <a:r>
              <a:rPr lang="en-CA" sz="2800" dirty="0" err="1">
                <a:latin typeface="Aharoni" pitchFamily="2" charset="-79"/>
                <a:cs typeface="Aharoni" pitchFamily="2" charset="-79"/>
              </a:rPr>
              <a:t>Agri</a:t>
            </a:r>
            <a:r>
              <a:rPr lang="en-CA" sz="2800" dirty="0">
                <a:latin typeface="Aharoni" pitchFamily="2" charset="-79"/>
                <a:cs typeface="Aharoni" pitchFamily="2" charset="-79"/>
              </a:rPr>
              <a:t>-Food Canada </a:t>
            </a:r>
            <a:r>
              <a:rPr lang="en-US" sz="2800" dirty="0" smtClean="0">
                <a:latin typeface="Aharoni" pitchFamily="2" charset="-79"/>
                <a:cs typeface="Aharoni" pitchFamily="2" charset="-79"/>
              </a:rPr>
              <a:t>long term loan</a:t>
            </a:r>
          </a:p>
          <a:p>
            <a:pPr marL="457200" indent="-457200">
              <a:buFont typeface="Arial" pitchFamily="34" charset="0"/>
              <a:buChar char="•"/>
            </a:pPr>
            <a:r>
              <a:rPr lang="en-US" sz="2800" dirty="0" smtClean="0">
                <a:latin typeface="Aharoni" pitchFamily="2" charset="-79"/>
                <a:cs typeface="Aharoni" pitchFamily="2" charset="-79"/>
              </a:rPr>
              <a:t>Bank and leasing financing</a:t>
            </a:r>
          </a:p>
          <a:p>
            <a:pPr marL="457200" indent="-457200">
              <a:buFont typeface="Arial" pitchFamily="34" charset="0"/>
              <a:buChar char="•"/>
            </a:pPr>
            <a:endParaRPr lang="en-CA" sz="2800" dirty="0" smtClean="0">
              <a:latin typeface="Aharoni" pitchFamily="2" charset="-79"/>
              <a:cs typeface="Aharoni" pitchFamily="2" charset="-79"/>
            </a:endParaRPr>
          </a:p>
          <a:p>
            <a:pPr marL="342900" indent="-342900">
              <a:buFont typeface="Arial" pitchFamily="34" charset="0"/>
              <a:buChar char="•"/>
            </a:pPr>
            <a:endParaRPr lang="en-US" sz="2000" dirty="0" smtClean="0">
              <a:latin typeface="Aharoni" pitchFamily="2" charset="-79"/>
              <a:cs typeface="Aharoni" pitchFamily="2" charset="-79"/>
            </a:endParaRPr>
          </a:p>
        </p:txBody>
      </p:sp>
      <p:pic>
        <p:nvPicPr>
          <p:cNvPr id="5"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2342970" cy="2368299"/>
          </a:xfrm>
        </p:spPr>
      </p:pic>
    </p:spTree>
    <p:extLst>
      <p:ext uri="{BB962C8B-B14F-4D97-AF65-F5344CB8AC3E}">
        <p14:creationId xmlns:p14="http://schemas.microsoft.com/office/powerpoint/2010/main" val="352907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300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300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7500"/>
                            </p:stCondLst>
                            <p:childTnLst>
                              <p:par>
                                <p:cTn id="20" presetID="2" presetClass="entr" presetSubtype="4" fill="hold" grpId="0" nodeType="afterEffect">
                                  <p:stCondLst>
                                    <p:cond delay="300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1000"/>
                            </p:stCondLst>
                            <p:childTnLst>
                              <p:par>
                                <p:cTn id="25" presetID="2" presetClass="entr" presetSubtype="4" fill="hold" grpId="0" nodeType="afterEffect">
                                  <p:stCondLst>
                                    <p:cond delay="300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4500"/>
                            </p:stCondLst>
                            <p:childTnLst>
                              <p:par>
                                <p:cTn id="30" presetID="2" presetClass="entr" presetSubtype="4" fill="hold" grpId="0" nodeType="afterEffect">
                                  <p:stCondLst>
                                    <p:cond delay="300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additive="base">
                                        <p:cTn id="3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NEXT ?</a:t>
            </a:r>
            <a:endParaRPr lang="en-CA" dirty="0"/>
          </a:p>
        </p:txBody>
      </p:sp>
      <p:sp>
        <p:nvSpPr>
          <p:cNvPr id="4" name="TextBox 3"/>
          <p:cNvSpPr txBox="1"/>
          <p:nvPr/>
        </p:nvSpPr>
        <p:spPr>
          <a:xfrm>
            <a:off x="683568" y="1772816"/>
            <a:ext cx="8064896" cy="3262432"/>
          </a:xfrm>
          <a:prstGeom prst="rect">
            <a:avLst/>
          </a:prstGeom>
          <a:noFill/>
        </p:spPr>
        <p:txBody>
          <a:bodyPr wrap="square" rtlCol="0">
            <a:spAutoFit/>
          </a:bodyPr>
          <a:lstStyle/>
          <a:p>
            <a:pPr marL="457200" indent="-457200">
              <a:buFont typeface="Arial" pitchFamily="34" charset="0"/>
              <a:buChar char="•"/>
            </a:pPr>
            <a:r>
              <a:rPr lang="en-US" sz="2800" dirty="0" smtClean="0">
                <a:latin typeface="Aharoni" pitchFamily="2" charset="-79"/>
                <a:cs typeface="Aharoni" pitchFamily="2" charset="-79"/>
              </a:rPr>
              <a:t>First product run of </a:t>
            </a:r>
            <a:r>
              <a:rPr lang="en-US" sz="2400" b="1" dirty="0" smtClean="0">
                <a:cs typeface="Aharoni" pitchFamily="2" charset="-79"/>
              </a:rPr>
              <a:t>300</a:t>
            </a:r>
            <a:r>
              <a:rPr lang="en-US" sz="2800" dirty="0" smtClean="0">
                <a:latin typeface="Aharoni" pitchFamily="2" charset="-79"/>
                <a:cs typeface="Aharoni" pitchFamily="2" charset="-79"/>
              </a:rPr>
              <a:t> cables being installed</a:t>
            </a:r>
          </a:p>
          <a:p>
            <a:pPr marL="457200" indent="-457200">
              <a:spcAft>
                <a:spcPts val="1200"/>
              </a:spcAft>
              <a:buFont typeface="Arial" pitchFamily="34" charset="0"/>
              <a:buChar char="•"/>
            </a:pPr>
            <a:r>
              <a:rPr lang="en-US" sz="2800" dirty="0" smtClean="0">
                <a:latin typeface="Aharoni" pitchFamily="2" charset="-79"/>
                <a:cs typeface="Aharoni" pitchFamily="2" charset="-79"/>
              </a:rPr>
              <a:t>Start production run of </a:t>
            </a:r>
            <a:r>
              <a:rPr lang="en-US" sz="2400" b="1" dirty="0" smtClean="0">
                <a:solidFill>
                  <a:prstClr val="black"/>
                </a:solidFill>
                <a:cs typeface="Aharoni" pitchFamily="2" charset="-79"/>
              </a:rPr>
              <a:t>3000</a:t>
            </a:r>
            <a:r>
              <a:rPr lang="en-US" sz="3600" b="1" dirty="0" smtClean="0">
                <a:solidFill>
                  <a:prstClr val="black"/>
                </a:solidFill>
                <a:latin typeface="Aharoni" pitchFamily="2" charset="-79"/>
                <a:cs typeface="Aharoni" pitchFamily="2" charset="-79"/>
              </a:rPr>
              <a:t> </a:t>
            </a:r>
            <a:r>
              <a:rPr lang="en-US" sz="2800" dirty="0" smtClean="0">
                <a:solidFill>
                  <a:prstClr val="black"/>
                </a:solidFill>
                <a:latin typeface="Aharoni" pitchFamily="2" charset="-79"/>
                <a:cs typeface="Aharoni" pitchFamily="2" charset="-79"/>
              </a:rPr>
              <a:t>cables spring</a:t>
            </a:r>
            <a:r>
              <a:rPr lang="en-US" sz="2800" b="1" dirty="0" smtClean="0">
                <a:solidFill>
                  <a:prstClr val="black"/>
                </a:solidFill>
                <a:cs typeface="Aharoni" pitchFamily="2" charset="-79"/>
              </a:rPr>
              <a:t>/</a:t>
            </a:r>
            <a:r>
              <a:rPr lang="en-US" sz="2800" dirty="0" smtClean="0">
                <a:solidFill>
                  <a:prstClr val="black"/>
                </a:solidFill>
                <a:latin typeface="Aharoni" pitchFamily="2" charset="-79"/>
                <a:cs typeface="Aharoni" pitchFamily="2" charset="-79"/>
              </a:rPr>
              <a:t>summer </a:t>
            </a:r>
            <a:r>
              <a:rPr lang="en-US" sz="2400" b="1" dirty="0" smtClean="0">
                <a:solidFill>
                  <a:prstClr val="black"/>
                </a:solidFill>
                <a:cs typeface="Aharoni" pitchFamily="2" charset="-79"/>
              </a:rPr>
              <a:t>2013</a:t>
            </a:r>
            <a:r>
              <a:rPr lang="en-US" sz="2800" dirty="0" smtClean="0">
                <a:solidFill>
                  <a:prstClr val="black"/>
                </a:solidFill>
                <a:latin typeface="Aharoni" pitchFamily="2" charset="-79"/>
                <a:cs typeface="Aharoni" pitchFamily="2" charset="-79"/>
              </a:rPr>
              <a:t> installation</a:t>
            </a:r>
            <a:endParaRPr lang="en-US" sz="2800" dirty="0" smtClean="0">
              <a:latin typeface="Aharoni" pitchFamily="2" charset="-79"/>
              <a:cs typeface="Aharoni" pitchFamily="2" charset="-79"/>
            </a:endParaRPr>
          </a:p>
          <a:p>
            <a:pPr marL="457200" indent="-457200">
              <a:buFont typeface="Arial" pitchFamily="34" charset="0"/>
              <a:buChar char="•"/>
            </a:pPr>
            <a:r>
              <a:rPr lang="en-US" sz="2800" dirty="0" smtClean="0">
                <a:latin typeface="Aharoni" pitchFamily="2" charset="-79"/>
                <a:cs typeface="Aharoni" pitchFamily="2" charset="-79"/>
              </a:rPr>
              <a:t>Partner with </a:t>
            </a:r>
            <a:r>
              <a:rPr lang="en-US" sz="2800" dirty="0" smtClean="0">
                <a:latin typeface="Aharoni" pitchFamily="2" charset="-79"/>
                <a:cs typeface="Aharoni" pitchFamily="2" charset="-79"/>
              </a:rPr>
              <a:t>large </a:t>
            </a:r>
            <a:r>
              <a:rPr lang="en-US" sz="2800" dirty="0" smtClean="0">
                <a:latin typeface="Aharoni" pitchFamily="2" charset="-79"/>
                <a:cs typeface="Aharoni" pitchFamily="2" charset="-79"/>
              </a:rPr>
              <a:t>Agribusiness</a:t>
            </a:r>
          </a:p>
          <a:p>
            <a:pPr algn="ctr"/>
            <a:endParaRPr lang="en-US" sz="2800" dirty="0" smtClean="0">
              <a:latin typeface="Aharoni" pitchFamily="2" charset="-79"/>
              <a:cs typeface="Aharoni" pitchFamily="2" charset="-79"/>
            </a:endParaRPr>
          </a:p>
          <a:p>
            <a:pPr marL="342900" indent="-342900">
              <a:buFont typeface="Arial" pitchFamily="34" charset="0"/>
              <a:buChar char="•"/>
            </a:pPr>
            <a:endParaRPr lang="en-US" sz="2000" dirty="0" smtClean="0">
              <a:latin typeface="Aharoni" pitchFamily="2" charset="-79"/>
              <a:cs typeface="Aharoni" pitchFamily="2" charset="-79"/>
            </a:endParaRPr>
          </a:p>
        </p:txBody>
      </p:sp>
      <p:sp>
        <p:nvSpPr>
          <p:cNvPr id="3" name="TextBox 2"/>
          <p:cNvSpPr txBox="1"/>
          <p:nvPr/>
        </p:nvSpPr>
        <p:spPr>
          <a:xfrm>
            <a:off x="1691680" y="4797152"/>
            <a:ext cx="5400600" cy="769441"/>
          </a:xfrm>
          <a:prstGeom prst="rect">
            <a:avLst/>
          </a:prstGeom>
          <a:noFill/>
        </p:spPr>
        <p:txBody>
          <a:bodyPr wrap="square" rtlCol="0">
            <a:spAutoFit/>
          </a:bodyPr>
          <a:lstStyle/>
          <a:p>
            <a:pPr algn="ctr"/>
            <a:r>
              <a:rPr lang="en-US" sz="4400" b="1" dirty="0">
                <a:ln w="6350">
                  <a:noFill/>
                </a:ln>
                <a:solidFill>
                  <a:schemeClr val="accent1">
                    <a:lumMod val="50000"/>
                  </a:schemeClr>
                </a:solidFill>
                <a:effectLst>
                  <a:outerShdw blurRad="114300" dist="101600" dir="2700000" algn="tl" rotWithShape="0">
                    <a:srgbClr val="000000">
                      <a:alpha val="40000"/>
                    </a:srgbClr>
                  </a:outerShdw>
                </a:effectLst>
                <a:latin typeface="+mj-lt"/>
                <a:ea typeface="+mj-ea"/>
                <a:cs typeface="+mj-cs"/>
              </a:rPr>
              <a:t>Exit</a:t>
            </a:r>
            <a:endParaRPr lang="en-CA" sz="4400" b="1" dirty="0">
              <a:ln w="6350">
                <a:noFill/>
              </a:ln>
              <a:solidFill>
                <a:schemeClr val="accent1">
                  <a:lumMod val="50000"/>
                </a:schemeClr>
              </a:solidFill>
              <a:effectLst>
                <a:outerShdw blurRad="114300" dist="101600" dir="2700000" algn="tl" rotWithShape="0">
                  <a:srgbClr val="000000">
                    <a:alpha val="40000"/>
                  </a:srgbClr>
                </a:outerShdw>
              </a:effectLst>
              <a:latin typeface="+mj-lt"/>
              <a:ea typeface="+mj-ea"/>
              <a:cs typeface="+mj-cs"/>
            </a:endParaRPr>
          </a:p>
        </p:txBody>
      </p:sp>
    </p:spTree>
    <p:extLst>
      <p:ext uri="{BB962C8B-B14F-4D97-AF65-F5344CB8AC3E}">
        <p14:creationId xmlns:p14="http://schemas.microsoft.com/office/powerpoint/2010/main" val="14062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 TO REALITY</a:t>
            </a:r>
            <a:endParaRPr lang="en-C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67744" y="1556792"/>
            <a:ext cx="4148647" cy="3287531"/>
          </a:xfrm>
        </p:spPr>
      </p:pic>
      <p:sp>
        <p:nvSpPr>
          <p:cNvPr id="3" name="TextBox 2"/>
          <p:cNvSpPr txBox="1"/>
          <p:nvPr/>
        </p:nvSpPr>
        <p:spPr>
          <a:xfrm>
            <a:off x="899592" y="5589239"/>
            <a:ext cx="6840760" cy="723275"/>
          </a:xfrm>
          <a:prstGeom prst="rect">
            <a:avLst/>
          </a:prstGeom>
          <a:noFill/>
        </p:spPr>
        <p:txBody>
          <a:bodyPr wrap="square" rtlCol="0">
            <a:spAutoFit/>
          </a:bodyPr>
          <a:lstStyle/>
          <a:p>
            <a:pPr algn="ctr"/>
            <a:r>
              <a:rPr lang="en-US" sz="4100" b="1" dirty="0" smtClean="0">
                <a:ln w="6350">
                  <a:noFill/>
                </a:ln>
                <a:solidFill>
                  <a:srgbClr val="72A376">
                    <a:lumMod val="50000"/>
                  </a:srgbClr>
                </a:solidFill>
                <a:effectLst>
                  <a:outerShdw blurRad="114300" dist="101600" dir="2700000" algn="tl" rotWithShape="0">
                    <a:srgbClr val="000000">
                      <a:alpha val="40000"/>
                    </a:srgbClr>
                  </a:outerShdw>
                </a:effectLst>
                <a:latin typeface="Arial Black"/>
                <a:ea typeface="+mj-ea"/>
                <a:cs typeface="+mj-cs"/>
              </a:rPr>
              <a:t>DELTATEE.COM</a:t>
            </a:r>
            <a:endParaRPr lang="en-CA" dirty="0"/>
          </a:p>
        </p:txBody>
      </p:sp>
    </p:spTree>
    <p:extLst>
      <p:ext uri="{BB962C8B-B14F-4D97-AF65-F5344CB8AC3E}">
        <p14:creationId xmlns:p14="http://schemas.microsoft.com/office/powerpoint/2010/main" val="2162897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PRODUCT ?</a:t>
            </a:r>
            <a:endParaRPr lang="en-CA" dirty="0"/>
          </a:p>
        </p:txBody>
      </p:sp>
      <p:sp>
        <p:nvSpPr>
          <p:cNvPr id="3" name="Content Placeholder 2"/>
          <p:cNvSpPr>
            <a:spLocks noGrp="1"/>
          </p:cNvSpPr>
          <p:nvPr>
            <p:ph idx="1"/>
          </p:nvPr>
        </p:nvSpPr>
        <p:spPr>
          <a:xfrm>
            <a:off x="457200" y="1600200"/>
            <a:ext cx="8229600" cy="2116832"/>
          </a:xfrm>
        </p:spPr>
        <p:txBody>
          <a:bodyPr/>
          <a:lstStyle/>
          <a:p>
            <a:pPr marL="137160" indent="0">
              <a:buNone/>
            </a:pPr>
            <a:r>
              <a:rPr lang="en-CA" b="1" dirty="0" smtClean="0">
                <a:latin typeface="Aharoni" pitchFamily="2" charset="-79"/>
                <a:cs typeface="Aharoni" pitchFamily="2" charset="-79"/>
              </a:rPr>
              <a:t>“A manufactured good that </a:t>
            </a:r>
            <a:r>
              <a:rPr lang="en-CA" b="1" dirty="0">
                <a:latin typeface="Aharoni" pitchFamily="2" charset="-79"/>
                <a:cs typeface="Aharoni" pitchFamily="2" charset="-79"/>
              </a:rPr>
              <a:t>most closely meets the requirements of a particular market </a:t>
            </a:r>
            <a:r>
              <a:rPr lang="en-CA" b="1" dirty="0" smtClean="0">
                <a:latin typeface="Aharoni" pitchFamily="2" charset="-79"/>
                <a:cs typeface="Aharoni" pitchFamily="2" charset="-79"/>
              </a:rPr>
              <a:t>and yields </a:t>
            </a:r>
            <a:r>
              <a:rPr lang="en-CA" b="1" dirty="0">
                <a:latin typeface="Aharoni" pitchFamily="2" charset="-79"/>
                <a:cs typeface="Aharoni" pitchFamily="2" charset="-79"/>
              </a:rPr>
              <a:t>enough profit to justify its continued existence</a:t>
            </a:r>
            <a:r>
              <a:rPr lang="en-CA" dirty="0" smtClean="0">
                <a:latin typeface="Aharoni" pitchFamily="2" charset="-79"/>
                <a:cs typeface="Aharoni" pitchFamily="2" charset="-79"/>
              </a:rPr>
              <a:t>.”</a:t>
            </a:r>
          </a:p>
          <a:p>
            <a:pPr marL="137160" indent="0">
              <a:buNone/>
            </a:pPr>
            <a:endParaRPr lang="en-US" dirty="0">
              <a:latin typeface="Aharoni" pitchFamily="2" charset="-79"/>
              <a:cs typeface="Aharoni" pitchFamily="2" charset="-79"/>
            </a:endParaRPr>
          </a:p>
          <a:p>
            <a:pPr marL="137160" indent="0">
              <a:buNone/>
            </a:pPr>
            <a:endParaRPr lang="en-CA" dirty="0"/>
          </a:p>
        </p:txBody>
      </p:sp>
      <p:sp>
        <p:nvSpPr>
          <p:cNvPr id="4" name="TextBox 3"/>
          <p:cNvSpPr txBox="1"/>
          <p:nvPr/>
        </p:nvSpPr>
        <p:spPr>
          <a:xfrm>
            <a:off x="539552" y="3645024"/>
            <a:ext cx="8193856" cy="1231106"/>
          </a:xfrm>
          <a:prstGeom prst="rect">
            <a:avLst/>
          </a:prstGeom>
          <a:noFill/>
        </p:spPr>
        <p:txBody>
          <a:bodyPr wrap="square" rtlCol="0">
            <a:spAutoFit/>
          </a:bodyPr>
          <a:lstStyle/>
          <a:p>
            <a:r>
              <a:rPr lang="en-US" sz="2800" b="1" dirty="0">
                <a:latin typeface="Aharoni" pitchFamily="2" charset="-79"/>
                <a:cs typeface="Aharoni" pitchFamily="2" charset="-79"/>
              </a:rPr>
              <a:t>In short, an IDEA that has been converted to a profitable Reality</a:t>
            </a:r>
            <a:endParaRPr lang="en-CA" sz="2800" b="1" dirty="0">
              <a:latin typeface="Aharoni" pitchFamily="2" charset="-79"/>
              <a:cs typeface="Aharoni" pitchFamily="2" charset="-79"/>
            </a:endParaRPr>
          </a:p>
          <a:p>
            <a:endParaRPr lang="en-CA" dirty="0"/>
          </a:p>
        </p:txBody>
      </p:sp>
      <p:sp>
        <p:nvSpPr>
          <p:cNvPr id="5" name="Title 1"/>
          <p:cNvSpPr txBox="1">
            <a:spLocks/>
          </p:cNvSpPr>
          <p:nvPr/>
        </p:nvSpPr>
        <p:spPr>
          <a:xfrm>
            <a:off x="467544" y="494116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solidFill>
                  <a:schemeClr val="accent1">
                    <a:lumMod val="50000"/>
                  </a:schemeClr>
                </a:solidFill>
                <a:effectLst>
                  <a:outerShdw blurRad="114300" dist="101600" dir="2700000" algn="tl" rotWithShape="0">
                    <a:srgbClr val="000000">
                      <a:alpha val="40000"/>
                    </a:srgbClr>
                  </a:outerShdw>
                </a:effectLst>
                <a:latin typeface="+mj-lt"/>
                <a:ea typeface="+mj-ea"/>
                <a:cs typeface="+mj-cs"/>
              </a:defRPr>
            </a:lvl1pPr>
          </a:lstStyle>
          <a:p>
            <a:r>
              <a:rPr lang="en-US" dirty="0" smtClean="0"/>
              <a:t>IDEAS TO REALITY</a:t>
            </a:r>
            <a:endParaRPr lang="en-CA" dirty="0"/>
          </a:p>
        </p:txBody>
      </p:sp>
    </p:spTree>
    <p:extLst>
      <p:ext uri="{BB962C8B-B14F-4D97-AF65-F5344CB8AC3E}">
        <p14:creationId xmlns:p14="http://schemas.microsoft.com/office/powerpoint/2010/main" val="410316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5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0" dirty="0" smtClean="0"/>
              <a:t/>
            </a:r>
            <a:br>
              <a:rPr lang="en-CA" b="0" dirty="0" smtClean="0"/>
            </a:br>
            <a:r>
              <a:rPr lang="en-CA" b="0" dirty="0" smtClean="0"/>
              <a:t> THREE VITAL AREAS </a:t>
            </a:r>
            <a:br>
              <a:rPr lang="en-CA" b="0" dirty="0" smtClean="0"/>
            </a:br>
            <a:endParaRPr lang="en-CA" dirty="0"/>
          </a:p>
        </p:txBody>
      </p:sp>
      <p:sp>
        <p:nvSpPr>
          <p:cNvPr id="3" name="Content Placeholder 2"/>
          <p:cNvSpPr>
            <a:spLocks noGrp="1"/>
          </p:cNvSpPr>
          <p:nvPr>
            <p:ph idx="1"/>
          </p:nvPr>
        </p:nvSpPr>
        <p:spPr>
          <a:xfrm>
            <a:off x="971600" y="1268760"/>
            <a:ext cx="7725544" cy="4709160"/>
          </a:xfrm>
        </p:spPr>
        <p:txBody>
          <a:bodyPr/>
          <a:lstStyle/>
          <a:p>
            <a:r>
              <a:rPr lang="en-US" b="1" dirty="0" smtClean="0"/>
              <a:t>TECHNOLOGY</a:t>
            </a:r>
          </a:p>
          <a:p>
            <a:pPr lvl="1"/>
            <a:r>
              <a:rPr lang="en-US" b="1" dirty="0" smtClean="0"/>
              <a:t>Starts with an Idea</a:t>
            </a:r>
          </a:p>
          <a:p>
            <a:pPr lvl="1"/>
            <a:r>
              <a:rPr lang="en-US" b="1" dirty="0" smtClean="0"/>
              <a:t>Processes through design &amp; engineering</a:t>
            </a:r>
          </a:p>
          <a:p>
            <a:r>
              <a:rPr lang="en-US" b="1" dirty="0" smtClean="0"/>
              <a:t>MARKET</a:t>
            </a:r>
          </a:p>
          <a:p>
            <a:pPr lvl="1"/>
            <a:r>
              <a:rPr lang="en-US" b="1" dirty="0" smtClean="0"/>
              <a:t>Needs to start at the beginning </a:t>
            </a:r>
          </a:p>
          <a:p>
            <a:pPr lvl="1"/>
            <a:r>
              <a:rPr lang="en-US" b="1" dirty="0" smtClean="0"/>
              <a:t>Needs be ongoing</a:t>
            </a:r>
          </a:p>
          <a:p>
            <a:r>
              <a:rPr lang="en-US" b="1" dirty="0" smtClean="0"/>
              <a:t>MANUFACTURING</a:t>
            </a:r>
          </a:p>
          <a:p>
            <a:pPr lvl="1"/>
            <a:r>
              <a:rPr lang="en-US" b="1" dirty="0" smtClean="0"/>
              <a:t>Starts later</a:t>
            </a:r>
          </a:p>
          <a:p>
            <a:pPr lvl="1"/>
            <a:r>
              <a:rPr lang="en-US" b="1" dirty="0" smtClean="0"/>
              <a:t>Vital to profits</a:t>
            </a:r>
            <a:endParaRPr lang="en-CA" b="1" dirty="0"/>
          </a:p>
        </p:txBody>
      </p:sp>
      <p:sp>
        <p:nvSpPr>
          <p:cNvPr id="4" name="Title 1"/>
          <p:cNvSpPr txBox="1">
            <a:spLocks/>
          </p:cNvSpPr>
          <p:nvPr/>
        </p:nvSpPr>
        <p:spPr>
          <a:xfrm>
            <a:off x="395536" y="5589240"/>
            <a:ext cx="8229600" cy="1143000"/>
          </a:xfrm>
          <a:prstGeom prst="rect">
            <a:avLst/>
          </a:prstGeom>
        </p:spPr>
        <p:txBody>
          <a:bodyPr vert="horz" anchor="ctr">
            <a:normAutofit fontScale="25000" lnSpcReduction="20000"/>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solidFill>
                  <a:schemeClr val="accent1">
                    <a:lumMod val="50000"/>
                  </a:schemeClr>
                </a:solidFill>
                <a:effectLst>
                  <a:outerShdw blurRad="114300" dist="101600" dir="2700000" algn="tl" rotWithShape="0">
                    <a:srgbClr val="000000">
                      <a:alpha val="40000"/>
                    </a:srgbClr>
                  </a:outerShdw>
                </a:effectLst>
                <a:latin typeface="+mj-lt"/>
                <a:ea typeface="+mj-ea"/>
                <a:cs typeface="+mj-cs"/>
              </a:defRPr>
            </a:lvl1pPr>
          </a:lstStyle>
          <a:p>
            <a:r>
              <a:rPr lang="en-CA" b="0" dirty="0" smtClean="0"/>
              <a:t/>
            </a:r>
            <a:br>
              <a:rPr lang="en-CA" b="0" dirty="0" smtClean="0"/>
            </a:br>
            <a:r>
              <a:rPr lang="en-CA" sz="12800" b="0" dirty="0" smtClean="0"/>
              <a:t>BUT</a:t>
            </a:r>
          </a:p>
          <a:p>
            <a:r>
              <a:rPr lang="en-CA" sz="12800" b="0" dirty="0"/>
              <a:t>T</a:t>
            </a:r>
            <a:r>
              <a:rPr lang="en-CA" sz="12800" b="0" dirty="0" smtClean="0"/>
              <a:t>HEY DO NOT WORK IN </a:t>
            </a:r>
            <a:r>
              <a:rPr lang="en-CA" sz="12800" b="0" dirty="0" smtClean="0"/>
              <a:t>ISOLATION!</a:t>
            </a:r>
            <a:r>
              <a:rPr lang="en-CA" sz="12800" b="0" dirty="0" smtClean="0"/>
              <a:t/>
            </a:r>
            <a:br>
              <a:rPr lang="en-CA" sz="12800" b="0" dirty="0" smtClean="0"/>
            </a:br>
            <a:endParaRPr lang="en-CA" sz="12800" dirty="0"/>
          </a:p>
        </p:txBody>
      </p:sp>
    </p:spTree>
    <p:extLst>
      <p:ext uri="{BB962C8B-B14F-4D97-AF65-F5344CB8AC3E}">
        <p14:creationId xmlns:p14="http://schemas.microsoft.com/office/powerpoint/2010/main" val="172758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RESEARCH &amp; DEVELOPMENT</a:t>
            </a:r>
            <a:endParaRPr lang="en-CA"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95737" y="1772816"/>
            <a:ext cx="4499065" cy="4485347"/>
          </a:xfrm>
        </p:spPr>
      </p:pic>
    </p:spTree>
    <p:extLst>
      <p:ext uri="{BB962C8B-B14F-4D97-AF65-F5344CB8AC3E}">
        <p14:creationId xmlns:p14="http://schemas.microsoft.com/office/powerpoint/2010/main" val="33964782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a:t>
            </a:r>
            <a:endParaRPr lang="en-C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83768" y="1844824"/>
            <a:ext cx="4416766" cy="4444199"/>
          </a:xfrm>
        </p:spPr>
      </p:pic>
    </p:spTree>
    <p:extLst>
      <p:ext uri="{BB962C8B-B14F-4D97-AF65-F5344CB8AC3E}">
        <p14:creationId xmlns:p14="http://schemas.microsoft.com/office/powerpoint/2010/main" val="30892807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INTERFACE</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97250" y="1484784"/>
            <a:ext cx="4023221" cy="5023956"/>
          </a:xfrm>
        </p:spPr>
      </p:pic>
      <p:sp>
        <p:nvSpPr>
          <p:cNvPr id="5" name="TextBox 4"/>
          <p:cNvSpPr txBox="1"/>
          <p:nvPr/>
        </p:nvSpPr>
        <p:spPr>
          <a:xfrm>
            <a:off x="539552" y="1988840"/>
            <a:ext cx="3816424" cy="3170099"/>
          </a:xfrm>
          <a:prstGeom prst="rect">
            <a:avLst/>
          </a:prstGeom>
          <a:noFill/>
        </p:spPr>
        <p:txBody>
          <a:bodyPr wrap="square" rtlCol="0">
            <a:spAutoFit/>
          </a:bodyPr>
          <a:lstStyle/>
          <a:p>
            <a:r>
              <a:rPr lang="en-US" sz="2000" dirty="0" smtClean="0">
                <a:latin typeface="Aharoni" pitchFamily="2" charset="-79"/>
                <a:cs typeface="Aharoni" pitchFamily="2" charset="-79"/>
              </a:rPr>
              <a:t>Before the design activity starts a Product </a:t>
            </a:r>
            <a:r>
              <a:rPr lang="en-US" sz="2000" dirty="0">
                <a:latin typeface="Aharoni" pitchFamily="2" charset="-79"/>
                <a:cs typeface="Aharoni" pitchFamily="2" charset="-79"/>
              </a:rPr>
              <a:t>R</a:t>
            </a:r>
            <a:r>
              <a:rPr lang="en-US" sz="2000" dirty="0" smtClean="0">
                <a:latin typeface="Aharoni" pitchFamily="2" charset="-79"/>
                <a:cs typeface="Aharoni" pitchFamily="2" charset="-79"/>
              </a:rPr>
              <a:t>equirements </a:t>
            </a:r>
            <a:r>
              <a:rPr lang="en-US" sz="2000" dirty="0">
                <a:latin typeface="Aharoni" pitchFamily="2" charset="-79"/>
                <a:cs typeface="Aharoni" pitchFamily="2" charset="-79"/>
              </a:rPr>
              <a:t>D</a:t>
            </a:r>
            <a:r>
              <a:rPr lang="en-US" sz="2000" dirty="0" smtClean="0">
                <a:latin typeface="Aharoni" pitchFamily="2" charset="-79"/>
                <a:cs typeface="Aharoni" pitchFamily="2" charset="-79"/>
              </a:rPr>
              <a:t>ocument must be prepared. This then leads to a Design </a:t>
            </a:r>
            <a:r>
              <a:rPr lang="en-US" sz="2000" dirty="0">
                <a:latin typeface="Aharoni" pitchFamily="2" charset="-79"/>
                <a:cs typeface="Aharoni" pitchFamily="2" charset="-79"/>
              </a:rPr>
              <a:t>S</a:t>
            </a:r>
            <a:r>
              <a:rPr lang="en-US" sz="2000" dirty="0" smtClean="0">
                <a:latin typeface="Aharoni" pitchFamily="2" charset="-79"/>
                <a:cs typeface="Aharoni" pitchFamily="2" charset="-79"/>
              </a:rPr>
              <a:t>pecification, which describes the technology, its application to meet the Product Requirements, manufacturing needs and cost/volume targets.</a:t>
            </a:r>
            <a:endParaRPr lang="en-CA" sz="2000" dirty="0">
              <a:latin typeface="Aharoni" pitchFamily="2" charset="-79"/>
              <a:cs typeface="Aharoni" pitchFamily="2" charset="-79"/>
            </a:endParaRPr>
          </a:p>
        </p:txBody>
      </p:sp>
    </p:spTree>
    <p:extLst>
      <p:ext uri="{BB962C8B-B14F-4D97-AF65-F5344CB8AC3E}">
        <p14:creationId xmlns:p14="http://schemas.microsoft.com/office/powerpoint/2010/main" val="19927504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THE PRODUCT</a:t>
            </a:r>
            <a:endParaRPr lang="en-C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67744" y="1556792"/>
            <a:ext cx="4499065" cy="4471632"/>
          </a:xfrm>
        </p:spPr>
      </p:pic>
    </p:spTree>
    <p:extLst>
      <p:ext uri="{BB962C8B-B14F-4D97-AF65-F5344CB8AC3E}">
        <p14:creationId xmlns:p14="http://schemas.microsoft.com/office/powerpoint/2010/main" val="1731073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PRODUCTION RUN</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0" y="1632969"/>
            <a:ext cx="3995538" cy="5029915"/>
          </a:xfrm>
        </p:spPr>
      </p:pic>
      <p:sp>
        <p:nvSpPr>
          <p:cNvPr id="5" name="TextBox 4"/>
          <p:cNvSpPr txBox="1"/>
          <p:nvPr/>
        </p:nvSpPr>
        <p:spPr>
          <a:xfrm>
            <a:off x="539552" y="1700808"/>
            <a:ext cx="3816424" cy="2862322"/>
          </a:xfrm>
          <a:prstGeom prst="rect">
            <a:avLst/>
          </a:prstGeom>
          <a:noFill/>
        </p:spPr>
        <p:txBody>
          <a:bodyPr wrap="square" rtlCol="0">
            <a:spAutoFit/>
          </a:bodyPr>
          <a:lstStyle/>
          <a:p>
            <a:r>
              <a:rPr lang="en-US" sz="2000" dirty="0" smtClean="0">
                <a:latin typeface="Aharoni" pitchFamily="2" charset="-79"/>
                <a:cs typeface="Aharoni" pitchFamily="2" charset="-79"/>
              </a:rPr>
              <a:t>Before the product is released to full production, the design team and the factory have to work together to refine the final design to optimize for manufacturability and to pass product/technology knowledge to the factory personnel.</a:t>
            </a:r>
            <a:endParaRPr lang="en-CA" sz="2000" dirty="0">
              <a:latin typeface="Aharoni" pitchFamily="2" charset="-79"/>
              <a:cs typeface="Aharoni" pitchFamily="2" charset="-79"/>
            </a:endParaRPr>
          </a:p>
        </p:txBody>
      </p:sp>
    </p:spTree>
    <p:extLst>
      <p:ext uri="{BB962C8B-B14F-4D97-AF65-F5344CB8AC3E}">
        <p14:creationId xmlns:p14="http://schemas.microsoft.com/office/powerpoint/2010/main" val="21996736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3448</TotalTime>
  <Words>478</Words>
  <Application>Microsoft Office PowerPoint</Application>
  <PresentationFormat>On-screen Show (4:3)</PresentationFormat>
  <Paragraphs>100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Apex</vt:lpstr>
      <vt:lpstr>IDEAS TO REALITY</vt:lpstr>
      <vt:lpstr>PRODUCT DEVELOPMENT</vt:lpstr>
      <vt:lpstr>WHAT IS A PRODUCT ?</vt:lpstr>
      <vt:lpstr>  THREE VITAL AREAS  </vt:lpstr>
      <vt:lpstr>RESEARCH &amp; DEVELOPMENT</vt:lpstr>
      <vt:lpstr>MARKET</vt:lpstr>
      <vt:lpstr>IMPORTANT INTERFACE</vt:lpstr>
      <vt:lpstr>BUILDING THE PRODUCT</vt:lpstr>
      <vt:lpstr>FIRST PRODUCTION RUN</vt:lpstr>
      <vt:lpstr>DELIVERING THE PRODCUT TO THE CUSTOMER</vt:lpstr>
      <vt:lpstr>PUTTING IT ALL TOGETHER</vt:lpstr>
      <vt:lpstr>THE THING THAT MAKES IT ALL WORK $$$$</vt:lpstr>
      <vt:lpstr>EXAMPLE</vt:lpstr>
      <vt:lpstr>PowerPoint Presentation</vt:lpstr>
      <vt:lpstr>PRODUCT DEVELOPMENT</vt:lpstr>
      <vt:lpstr>TECHNOLOGY</vt:lpstr>
      <vt:lpstr>TECHNOLOGY</vt:lpstr>
      <vt:lpstr>FIRST PRODUCTION</vt:lpstr>
      <vt:lpstr>WORK IN PROGRESS</vt:lpstr>
      <vt:lpstr>$ $ $</vt:lpstr>
      <vt:lpstr>WHAT IS NEXT ?</vt:lpstr>
      <vt:lpstr>IDEAS TO REALITY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dc:creator>
  <cp:lastModifiedBy>gary</cp:lastModifiedBy>
  <cp:revision>76</cp:revision>
  <dcterms:created xsi:type="dcterms:W3CDTF">2012-05-06T16:18:00Z</dcterms:created>
  <dcterms:modified xsi:type="dcterms:W3CDTF">2012-05-29T16:24:55Z</dcterms:modified>
</cp:coreProperties>
</file>